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8"/>
  </p:notesMasterIdLst>
  <p:handoutMasterIdLst>
    <p:handoutMasterId r:id="rId19"/>
  </p:handoutMasterIdLst>
  <p:sldIdLst>
    <p:sldId id="415" r:id="rId14"/>
    <p:sldId id="257" r:id="rId15"/>
    <p:sldId id="258" r:id="rId16"/>
    <p:sldId id="352" r:id="rId17"/>
  </p:sldIdLst>
  <p:sldSz cx="9144000" cy="5143500" type="screen16x9"/>
  <p:notesSz cx="68580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175" autoAdjust="0"/>
  </p:normalViewPr>
  <p:slideViewPr>
    <p:cSldViewPr>
      <p:cViewPr varScale="1">
        <p:scale>
          <a:sx n="115" d="100"/>
          <a:sy n="115" d="100"/>
        </p:scale>
        <p:origin x="403" y="67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2427734"/>
            <a:ext cx="8892478" cy="541883"/>
          </a:xfrm>
        </p:spPr>
        <p:txBody>
          <a:bodyPr/>
          <a:lstStyle/>
          <a:p>
            <a:r>
              <a:rPr lang="it-IT" sz="4000" dirty="0"/>
              <a:t>Materiali e Trattamenti</a:t>
            </a:r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-92546"/>
            <a:ext cx="7596188" cy="771525"/>
          </a:xfrm>
        </p:spPr>
        <p:txBody>
          <a:bodyPr/>
          <a:lstStyle/>
          <a:p>
            <a:r>
              <a:rPr lang="it-IT" sz="2000" dirty="0"/>
              <a:t>ACTL_2 : </a:t>
            </a:r>
            <a:r>
              <a:rPr lang="it-IT" altLang="it-IT" sz="2000" dirty="0"/>
              <a:t>Balestra trasversale in materiale composito per applicazioni </a:t>
            </a:r>
            <a:r>
              <a:rPr lang="it-IT" altLang="it-IT" sz="2000" dirty="0" err="1"/>
              <a:t>automotive</a:t>
            </a:r>
            <a:endParaRPr lang="en-GB" sz="20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868144" y="817262"/>
            <a:ext cx="3024330" cy="227428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uLnTx/>
              <a:uFillTx/>
              <a:ea typeface="+mn-ea"/>
              <a:cs typeface="+mn-cs"/>
            </a:endParaRPr>
          </a:p>
          <a:p>
            <a:pPr marL="0" lvl="0" indent="0"/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impiego di materiali avanzati, design innovativo per il </a:t>
            </a:r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sistema sospensivo automobilistico con nuove funzionalità</a:t>
            </a:r>
          </a:p>
          <a:p>
            <a:pPr marL="0" lvl="0" indent="0"/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metodologie di ingegneria e </a:t>
            </a:r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sistemi per lo sviluppo di componenti innovativi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in materiale composito, come la balestra trasversale</a:t>
            </a:r>
          </a:p>
          <a:p>
            <a:pPr marL="0" lvl="0" indent="0"/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materiali e processi innovativi 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per l’integrazione di nuove funzioni o l’accorpamento di funzioni di prodotto esistenti in ottica di riduzione delle emissioni e </a:t>
            </a:r>
            <a:r>
              <a:rPr lang="it-IT" sz="1000" b="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lightweight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design per il sistema sospensivo (30-50 % risparmio in peso)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204364" y="1955650"/>
            <a:ext cx="1993454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Partner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SFC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Compositi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s.r.l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. (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Capofila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) MEC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s.r.l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, Blue Engineering </a:t>
            </a:r>
            <a:r>
              <a:rPr lang="en-US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s.r.l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.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OR/PMI Innovative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</a:t>
            </a:r>
            <a:r>
              <a:rPr lang="it-IT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Politcnico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 di Torino-DIMEAS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Pilot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/End User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N/A…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24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PM: ACCOMO DANILO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, Azienda S.F.C. Compositi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A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7EF80F-2301-44E6-8595-94F5D47AF6B0}"/>
              </a:ext>
            </a:extLst>
          </p:cNvPr>
          <p:cNvSpPr txBox="1"/>
          <p:nvPr/>
        </p:nvSpPr>
        <p:spPr>
          <a:xfrm>
            <a:off x="1" y="841818"/>
            <a:ext cx="5796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1100" b="1" dirty="0">
                <a:solidFill>
                  <a:srgbClr val="30999D"/>
                </a:solidFill>
              </a:rPr>
              <a:t>Traiettoria tecnologica Materiali avanzati e design innovativo per prodotti con nuove funzionalità; Materiali e processi innovativi per l’integrazione di nuove funzioni nei prodotti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670290" y="3291830"/>
            <a:ext cx="6169918" cy="11575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Risultato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atteso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  <a:endParaRPr kumimoji="0" lang="en-US" sz="1600" b="0" i="0" u="none" strike="noStrike" kern="1200" cap="all" spc="0" normalizeH="0" baseline="0" noProof="0" dirty="0">
              <a:ln>
                <a:noFill/>
              </a:ln>
              <a:solidFill>
                <a:srgbClr val="30999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1" indent="0">
              <a:buNone/>
              <a:defRPr/>
            </a:pPr>
            <a:r>
              <a:rPr lang="it-IT" altLang="it-IT" sz="14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Nuovo prototipo di balestra e archetipi sospensivi, con design innovativo, materiali compositi e riduzione del peso, validato in ambiente operativo</a:t>
            </a:r>
            <a:endParaRPr lang="en-US" sz="14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1" indent="0"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049BE9E-C912-4775-B9A4-8859F7298FF0}"/>
              </a:ext>
            </a:extLst>
          </p:cNvPr>
          <p:cNvCxnSpPr>
            <a:cxnSpLocks/>
          </p:cNvCxnSpPr>
          <p:nvPr/>
        </p:nvCxnSpPr>
        <p:spPr>
          <a:xfrm>
            <a:off x="2411760" y="3075806"/>
            <a:ext cx="673224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A657BD2-5C9A-4F24-8D9F-8471BAA82DF8}"/>
              </a:ext>
            </a:extLst>
          </p:cNvPr>
          <p:cNvCxnSpPr/>
          <p:nvPr/>
        </p:nvCxnSpPr>
        <p:spPr>
          <a:xfrm>
            <a:off x="5796136" y="811024"/>
            <a:ext cx="0" cy="2264782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D910EDA-133A-4C9D-B69A-313F0507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16975"/>
            <a:ext cx="1296144" cy="832251"/>
          </a:xfrm>
          <a:prstGeom prst="rect">
            <a:avLst/>
          </a:prstGeom>
        </p:spPr>
      </p:pic>
      <p:pic>
        <p:nvPicPr>
          <p:cNvPr id="17" name="Immagine 6">
            <a:extLst>
              <a:ext uri="{FF2B5EF4-FFF2-40B4-BE49-F238E27FC236}">
                <a16:creationId xmlns:a16="http://schemas.microsoft.com/office/drawing/2014/main" id="{2475F160-E5EA-4855-9C3F-5026ED911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0" b="14172"/>
          <a:stretch/>
        </p:blipFill>
        <p:spPr bwMode="auto">
          <a:xfrm>
            <a:off x="2402213" y="1619118"/>
            <a:ext cx="3393924" cy="1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C001B89-55D6-4D4C-9DD5-E0CEF720C347}"/>
              </a:ext>
            </a:extLst>
          </p:cNvPr>
          <p:cNvSpPr/>
          <p:nvPr/>
        </p:nvSpPr>
        <p:spPr>
          <a:xfrm>
            <a:off x="5436096" y="811024"/>
            <a:ext cx="3707848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ACTL_2 : </a:t>
            </a:r>
            <a:r>
              <a:rPr lang="it-IT" altLang="it-IT" sz="2000" dirty="0"/>
              <a:t>Balestra trasversale in materiale composito per applicazioni </a:t>
            </a:r>
            <a:r>
              <a:rPr lang="it-IT" altLang="it-IT" sz="2000" dirty="0" err="1"/>
              <a:t>automotive</a:t>
            </a:r>
            <a:endParaRPr lang="en-GB" sz="2000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37944" y="3354221"/>
            <a:ext cx="3200777" cy="1297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b="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AUTOMOTIVE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>
                <a:solidFill>
                  <a:srgbClr val="E20025"/>
                </a:solidFill>
                <a:latin typeface="Corbel"/>
              </a:rPr>
              <a:t> </a:t>
            </a:r>
            <a:r>
              <a:rPr lang="en-US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6.500.000 €</a:t>
            </a:r>
            <a:endParaRPr lang="it-IT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200" dirty="0">
                <a:solidFill>
                  <a:srgbClr val="30999D"/>
                </a:solidFill>
                <a:latin typeface="Corbel"/>
              </a:rPr>
              <a:t>Nuovi occupati: </a:t>
            </a: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7 nuove assunzioni (1 ingegnere/impiegato + 1 tecnico di processo + 5 operai specializzati)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7207" y="1059582"/>
            <a:ext cx="5222569" cy="11521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Perché è </a:t>
            </a:r>
            <a:r>
              <a:rPr lang="it-IT" sz="1600" dirty="0">
                <a:solidFill>
                  <a:srgbClr val="30999D"/>
                </a:solidFill>
              </a:rPr>
              <a:t>innovativo? 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Integrazione </a:t>
            </a:r>
            <a:r>
              <a:rPr lang="it-IT" alt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Design Innovativo </a:t>
            </a:r>
            <a:r>
              <a:rPr lang="it-IT" alt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attraverso l’uso di materiali compositi su sistemi strutturali e di sicurezza.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Abilitazione di </a:t>
            </a:r>
            <a:r>
              <a:rPr lang="it-IT" alt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tecnologie per la produzione in serie </a:t>
            </a:r>
            <a:r>
              <a:rPr lang="it-IT" alt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di materiali compositi svincolandosi da produzione «artigianale»</a:t>
            </a:r>
          </a:p>
          <a:p>
            <a:pPr marL="201613" lvl="1" indent="-201613" algn="just">
              <a:buFont typeface="Courier New" panose="02070309020205020404" pitchFamily="49" charset="0"/>
              <a:buChar char="o"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213416" y="2211704"/>
            <a:ext cx="4646616" cy="25202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La sospensione automobilistica è uno dei </a:t>
            </a:r>
            <a:r>
              <a:rPr 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sistemi con maggiori requisiti</a:t>
            </a: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in termini di sicurezza, comfort, rumorosità, resistenza all’invecchiamento e prestazioni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Riuscire a fare del </a:t>
            </a:r>
            <a:r>
              <a:rPr lang="it-IT" sz="1100" b="1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Lightweight</a:t>
            </a:r>
            <a:r>
              <a:rPr 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 Design sostenibile </a:t>
            </a: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sia in termini prestazionali che produttivi su un componente così complesso abilita le tecnologie per molti altri componenti </a:t>
            </a:r>
            <a:r>
              <a:rPr lang="it-IT" sz="11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automotive</a:t>
            </a:r>
            <a:endParaRPr lang="it-IT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Abilitare sistemi di sviluppo prodotto avanzati abbinate a tecnologie produttive automatizzate e non più manuali rende i </a:t>
            </a:r>
            <a:r>
              <a:rPr 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materiali compositi competitivi</a:t>
            </a: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ma soprattutto economicamente </a:t>
            </a:r>
            <a:r>
              <a:rPr 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sostenibili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L’utilizzo di materiali compositi permetterà di realizzare strutture estremamente leggere per il </a:t>
            </a:r>
            <a:r>
              <a:rPr 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trasporto ibrido ed elettrico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62EFF07-7CAC-40EE-BFA9-3D5218D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277303"/>
            <a:ext cx="1368300" cy="3074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491880" y="4803137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47C98E6-E334-4816-BA14-B14CF9E3C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89" y="788720"/>
            <a:ext cx="2360514" cy="119351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34B942D-A39D-4D9F-9572-7AB007C79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52" y="1560269"/>
            <a:ext cx="2889764" cy="129674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EA31781-78D7-426A-8426-94873CA04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15" b="19938"/>
          <a:stretch/>
        </p:blipFill>
        <p:spPr bwMode="auto">
          <a:xfrm>
            <a:off x="5435711" y="820772"/>
            <a:ext cx="1944985" cy="7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70BA133-2DB0-4510-81C1-760C975E33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039" y="2404099"/>
            <a:ext cx="1907648" cy="9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2000" dirty="0"/>
              <a:t>ACTL_2 : </a:t>
            </a:r>
            <a:r>
              <a:rPr lang="it-IT" altLang="it-IT" sz="2000" dirty="0"/>
              <a:t>Balestra trasversale in materiale composito per applicazioni </a:t>
            </a:r>
            <a:r>
              <a:rPr lang="it-IT" altLang="it-IT" sz="2000" dirty="0" err="1"/>
              <a:t>automotive</a:t>
            </a:r>
            <a:endParaRPr lang="en-GB" sz="2000" dirty="0"/>
          </a:p>
          <a:p>
            <a:endParaRPr lang="en-GB" sz="20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915566"/>
            <a:ext cx="4142505" cy="28083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INIZIO PROGETTO: 15/11/2017 FINE PROGETTO: 14/11/2019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WP0: Project Management M0.x:verbali, stato avanzamento lavori e chiusura progetto – 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 corso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WP1: Benchmark e aggiornamento scenario brevettuale –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chiuso MS1.1: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Benchmark e scenario brevettuale aggiornato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WP2: </a:t>
            </a:r>
            <a:r>
              <a:rPr 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Validazione Metodologia Analisi e Calcolo per Sviluppo Prodotto manufatti in Materiale Composito 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-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 corso MS2.1: 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Metodologia validata sul prodotto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WP3: </a:t>
            </a:r>
            <a:r>
              <a:rPr 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Validazione Processo Produttivo Innovativo per Alti Volumi -</a:t>
            </a: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 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corso Ms3.1: 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processo produttivo validato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WP4: </a:t>
            </a:r>
            <a:r>
              <a:rPr 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Realizzazione del Prototipo e Test della Tecnologia Produttiva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– 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da avviare Ms4.1: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Prototipo Testato </a:t>
            </a:r>
            <a:endParaRPr lang="it-IT" altLang="it-IT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WP5: Analisi dei risultati e validazione finale–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da avviare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Ms5.1 Validazione attività svolta</a:t>
            </a:r>
            <a:endParaRPr lang="it-IT" altLang="it-IT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 descr="Risultati immagini per deadline">
            <a:extLst>
              <a:ext uri="{FF2B5EF4-FFF2-40B4-BE49-F238E27FC236}">
                <a16:creationId xmlns:a16="http://schemas.microsoft.com/office/drawing/2014/main" id="{8FED2D40-4576-44B2-905B-16FB4DE5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490" b="613"/>
          <a:stretch/>
        </p:blipFill>
        <p:spPr bwMode="auto">
          <a:xfrm>
            <a:off x="4572000" y="811090"/>
            <a:ext cx="4580160" cy="24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89B65721-68EB-44C8-91F2-56626B7DF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" t="5119" r="-117" b="8470"/>
          <a:stretch/>
        </p:blipFill>
        <p:spPr bwMode="auto">
          <a:xfrm>
            <a:off x="1" y="3723881"/>
            <a:ext cx="4580160" cy="103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4716016" y="3405620"/>
            <a:ext cx="4248472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Diffusione dei risultati 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5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Pubblicazioni scientifiche e convegni specializzati attraverso il Politecnico di Torino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5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Pubblicazioni divulgative su riviste di settore, 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5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Partecipazioni a fiere del settore  tramite partecipazione al progetto PIF,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5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News attraverso sito web </a:t>
            </a:r>
            <a:endParaRPr lang="it-IT" altLang="it-IT" sz="11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lvl="1" indent="0">
              <a:buNone/>
              <a:defRPr/>
            </a:pPr>
            <a:endParaRPr lang="it-IT" sz="12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96" y="65896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B0D0F5-C353-429F-AE2E-2E1F307EFE10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11901bc7-6fd4-459a-9636-9ebd34032cf2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5168ee9-6f4a-4357-86e8-a3a2dbb77317"/>
    <ds:schemaRef ds:uri="c01ec564-8f92-443e-9c53-5dd1b99cdf38"/>
  </ds:schemaRefs>
</ds:datastoreItem>
</file>

<file path=customXml/itemProps3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7895</TotalTime>
  <Words>685</Words>
  <Application>Microsoft Office PowerPoint</Application>
  <PresentationFormat>Presentazione su schermo (16:9)</PresentationFormat>
  <Paragraphs>48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4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Times New Roman</vt:lpstr>
      <vt:lpstr>Wingdings</vt:lpstr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Materiali e Trattamenti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Andrea Airale</cp:lastModifiedBy>
  <cp:revision>187</cp:revision>
  <cp:lastPrinted>2017-01-27T08:34:44Z</cp:lastPrinted>
  <dcterms:created xsi:type="dcterms:W3CDTF">2016-12-20T15:26:09Z</dcterms:created>
  <dcterms:modified xsi:type="dcterms:W3CDTF">2018-07-24T15:42:26Z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