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696" r:id="rId5"/>
    <p:sldMasterId id="2147483660" r:id="rId6"/>
    <p:sldMasterId id="2147483684" r:id="rId7"/>
    <p:sldMasterId id="2147483721" r:id="rId8"/>
    <p:sldMasterId id="2147483751" r:id="rId9"/>
    <p:sldMasterId id="2147483755" r:id="rId10"/>
    <p:sldMasterId id="2147483768" r:id="rId11"/>
    <p:sldMasterId id="2147483771" r:id="rId12"/>
    <p:sldMasterId id="2147483785" r:id="rId13"/>
  </p:sldMasterIdLst>
  <p:notesMasterIdLst>
    <p:notesMasterId r:id="rId18"/>
  </p:notesMasterIdLst>
  <p:handoutMasterIdLst>
    <p:handoutMasterId r:id="rId19"/>
  </p:handoutMasterIdLst>
  <p:sldIdLst>
    <p:sldId id="415" r:id="rId14"/>
    <p:sldId id="257" r:id="rId15"/>
    <p:sldId id="258" r:id="rId16"/>
    <p:sldId id="352" r:id="rId17"/>
  </p:sldIdLst>
  <p:sldSz cx="9144000" cy="5143500" type="screen16x9"/>
  <p:notesSz cx="68580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 autoAdjust="0"/>
    <p:restoredTop sz="94175" autoAdjust="0"/>
  </p:normalViewPr>
  <p:slideViewPr>
    <p:cSldViewPr>
      <p:cViewPr varScale="1">
        <p:scale>
          <a:sx n="74" d="100"/>
          <a:sy n="74" d="100"/>
        </p:scale>
        <p:origin x="72" y="182"/>
      </p:cViewPr>
      <p:guideLst>
        <p:guide orient="horz" pos="667"/>
        <p:guide pos="2880"/>
        <p:guide orient="horz" pos="13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Passarella - Torino Wireless" userId="84b466f1-7ca1-41f6-88cd-56eda1ec0ac7" providerId="ADAL" clId="{B8A68AAF-CC80-457D-BBF9-FF288BEDFA7C}"/>
    <pc:docChg chg="undo modSld modMainMaster">
      <pc:chgData name="Marco Passarella - Torino Wireless" userId="84b466f1-7ca1-41f6-88cd-56eda1ec0ac7" providerId="ADAL" clId="{B8A68AAF-CC80-457D-BBF9-FF288BEDFA7C}" dt="2018-07-11T09:33:22.170" v="11"/>
      <pc:docMkLst>
        <pc:docMk/>
      </pc:docMkLst>
      <pc:sldChg chg="addSp modSp">
        <pc:chgData name="Marco Passarella - Torino Wireless" userId="84b466f1-7ca1-41f6-88cd-56eda1ec0ac7" providerId="ADAL" clId="{B8A68AAF-CC80-457D-BBF9-FF288BEDFA7C}" dt="2018-07-11T09:33:07.773" v="9" actId="13926"/>
        <pc:sldMkLst>
          <pc:docMk/>
          <pc:sldMk cId="2617354521" sldId="257"/>
        </pc:sldMkLst>
        <pc:spChg chg="mod">
          <ac:chgData name="Marco Passarella - Torino Wireless" userId="84b466f1-7ca1-41f6-88cd-56eda1ec0ac7" providerId="ADAL" clId="{B8A68AAF-CC80-457D-BBF9-FF288BEDFA7C}" dt="2018-07-11T09:33:03.246" v="8" actId="13926"/>
          <ac:spMkLst>
            <pc:docMk/>
            <pc:sldMk cId="2617354521" sldId="257"/>
            <ac:spMk id="3" creationId="{00000000-0000-0000-0000-000000000000}"/>
          </ac:spMkLst>
        </pc:spChg>
        <pc:spChg chg="mod">
          <ac:chgData name="Marco Passarella - Torino Wireless" userId="84b466f1-7ca1-41f6-88cd-56eda1ec0ac7" providerId="ADAL" clId="{B8A68AAF-CC80-457D-BBF9-FF288BEDFA7C}" dt="2018-07-11T09:33:02.224" v="6" actId="13926"/>
          <ac:spMkLst>
            <pc:docMk/>
            <pc:sldMk cId="2617354521" sldId="257"/>
            <ac:spMk id="5" creationId="{00000000-0000-0000-0000-000000000000}"/>
          </ac:spMkLst>
        </pc:spChg>
        <pc:spChg chg="mod">
          <ac:chgData name="Marco Passarella - Torino Wireless" userId="84b466f1-7ca1-41f6-88cd-56eda1ec0ac7" providerId="ADAL" clId="{B8A68AAF-CC80-457D-BBF9-FF288BEDFA7C}" dt="2018-07-11T09:33:02.648" v="7" actId="13926"/>
          <ac:spMkLst>
            <pc:docMk/>
            <pc:sldMk cId="2617354521" sldId="257"/>
            <ac:spMk id="10" creationId="{C87EF80F-2301-44E6-8595-94F5D47AF6B0}"/>
          </ac:spMkLst>
        </pc:spChg>
        <pc:spChg chg="add mod">
          <ac:chgData name="Marco Passarella - Torino Wireless" userId="84b466f1-7ca1-41f6-88cd-56eda1ec0ac7" providerId="ADAL" clId="{B8A68AAF-CC80-457D-BBF9-FF288BEDFA7C}" dt="2018-07-11T09:33:07.773" v="9" actId="13926"/>
          <ac:spMkLst>
            <pc:docMk/>
            <pc:sldMk cId="2617354521" sldId="257"/>
            <ac:spMk id="16" creationId="{0F68BAE2-22D1-4675-A298-D4591CFBB3B7}"/>
          </ac:spMkLst>
        </pc:spChg>
      </pc:sldChg>
      <pc:sldChg chg="addSp">
        <pc:chgData name="Marco Passarella - Torino Wireless" userId="84b466f1-7ca1-41f6-88cd-56eda1ec0ac7" providerId="ADAL" clId="{B8A68AAF-CC80-457D-BBF9-FF288BEDFA7C}" dt="2018-07-11T09:33:19.885" v="10"/>
        <pc:sldMkLst>
          <pc:docMk/>
          <pc:sldMk cId="2656581218" sldId="258"/>
        </pc:sldMkLst>
        <pc:spChg chg="add">
          <ac:chgData name="Marco Passarella - Torino Wireless" userId="84b466f1-7ca1-41f6-88cd-56eda1ec0ac7" providerId="ADAL" clId="{B8A68AAF-CC80-457D-BBF9-FF288BEDFA7C}" dt="2018-07-11T09:33:19.885" v="10"/>
          <ac:spMkLst>
            <pc:docMk/>
            <pc:sldMk cId="2656581218" sldId="258"/>
            <ac:spMk id="14" creationId="{CFEB6457-10B0-46B6-B0BD-F701FCA00D21}"/>
          </ac:spMkLst>
        </pc:spChg>
      </pc:sldChg>
      <pc:sldChg chg="addSp">
        <pc:chgData name="Marco Passarella - Torino Wireless" userId="84b466f1-7ca1-41f6-88cd-56eda1ec0ac7" providerId="ADAL" clId="{B8A68AAF-CC80-457D-BBF9-FF288BEDFA7C}" dt="2018-07-11T09:33:22.170" v="11"/>
        <pc:sldMkLst>
          <pc:docMk/>
          <pc:sldMk cId="2853431312" sldId="352"/>
        </pc:sldMkLst>
        <pc:spChg chg="add">
          <ac:chgData name="Marco Passarella - Torino Wireless" userId="84b466f1-7ca1-41f6-88cd-56eda1ec0ac7" providerId="ADAL" clId="{B8A68AAF-CC80-457D-BBF9-FF288BEDFA7C}" dt="2018-07-11T09:33:22.170" v="11"/>
          <ac:spMkLst>
            <pc:docMk/>
            <pc:sldMk cId="2853431312" sldId="352"/>
            <ac:spMk id="9" creationId="{26642054-A31F-450E-97B9-0DB895A7DB52}"/>
          </ac:spMkLst>
        </pc:spChg>
      </pc:sldChg>
      <pc:sldMasterChg chg="modSldLayout">
        <pc:chgData name="Marco Passarella - Torino Wireless" userId="84b466f1-7ca1-41f6-88cd-56eda1ec0ac7" providerId="ADAL" clId="{B8A68AAF-CC80-457D-BBF9-FF288BEDFA7C}" dt="2018-07-11T09:30:41.680" v="0"/>
        <pc:sldMasterMkLst>
          <pc:docMk/>
          <pc:sldMasterMk cId="3779821451" sldId="2147483733"/>
        </pc:sldMasterMkLst>
        <pc:sldLayoutChg chg="delSp">
          <pc:chgData name="Marco Passarella - Torino Wireless" userId="84b466f1-7ca1-41f6-88cd-56eda1ec0ac7" providerId="ADAL" clId="{B8A68AAF-CC80-457D-BBF9-FF288BEDFA7C}" dt="2018-07-11T09:30:41.680" v="0"/>
          <pc:sldLayoutMkLst>
            <pc:docMk/>
            <pc:sldMasterMk cId="3779821451" sldId="2147483733"/>
            <pc:sldLayoutMk cId="3122363538" sldId="2147483739"/>
          </pc:sldLayoutMkLst>
          <pc:spChg chg="del">
            <ac:chgData name="Marco Passarella - Torino Wireless" userId="84b466f1-7ca1-41f6-88cd-56eda1ec0ac7" providerId="ADAL" clId="{B8A68AAF-CC80-457D-BBF9-FF288BEDFA7C}" dt="2018-07-11T09:30:41.680" v="0"/>
            <ac:spMkLst>
              <pc:docMk/>
              <pc:sldMasterMk cId="3779821451" sldId="2147483733"/>
              <pc:sldLayoutMk cId="3122363538" sldId="2147483739"/>
              <ac:spMk id="7" creationId="{A6374261-CAF2-4A52-8D99-7F6FF8A9BB8B}"/>
            </ac:spMkLst>
          </pc:spChg>
        </pc:sldLayoutChg>
      </pc:sldMasterChg>
    </pc:docChg>
  </pc:docChgLst>
  <pc:docChgLst>
    <pc:chgData name="Marco Passarella - Torino Wireless" userId="84b466f1-7ca1-41f6-88cd-56eda1ec0ac7" providerId="ADAL" clId="{0A44EADA-01E0-42B2-8AF7-C143F6EA949C}"/>
    <pc:docChg chg="undo custSel modSld modMainMaster">
      <pc:chgData name="Marco Passarella - Torino Wireless" userId="84b466f1-7ca1-41f6-88cd-56eda1ec0ac7" providerId="ADAL" clId="{0A44EADA-01E0-42B2-8AF7-C143F6EA949C}" dt="2018-07-11T08:11:02.539" v="297" actId="207"/>
      <pc:docMkLst>
        <pc:docMk/>
      </pc:docMkLst>
      <pc:sldChg chg="addSp modSp">
        <pc:chgData name="Marco Passarella - Torino Wireless" userId="84b466f1-7ca1-41f6-88cd-56eda1ec0ac7" providerId="ADAL" clId="{0A44EADA-01E0-42B2-8AF7-C143F6EA949C}" dt="2018-07-11T08:10:08.476" v="287" actId="207"/>
        <pc:sldMkLst>
          <pc:docMk/>
          <pc:sldMk cId="2617354521" sldId="257"/>
        </pc:sldMkLst>
        <pc:spChg chg="mod">
          <ac:chgData name="Marco Passarella - Torino Wireless" userId="84b466f1-7ca1-41f6-88cd-56eda1ec0ac7" providerId="ADAL" clId="{0A44EADA-01E0-42B2-8AF7-C143F6EA949C}" dt="2018-07-11T08:10:05.347" v="286" actId="207"/>
          <ac:spMkLst>
            <pc:docMk/>
            <pc:sldMk cId="2617354521" sldId="257"/>
            <ac:spMk id="5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7:59:54.016" v="74" actId="20577"/>
          <ac:spMkLst>
            <pc:docMk/>
            <pc:sldMk cId="2617354521" sldId="257"/>
            <ac:spMk id="6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09:20.170" v="282" actId="14100"/>
          <ac:spMkLst>
            <pc:docMk/>
            <pc:sldMk cId="2617354521" sldId="257"/>
            <ac:spMk id="7" creationId="{0D0977A2-71DE-45CA-A4C8-AE827F011995}"/>
          </ac:spMkLst>
        </pc:spChg>
        <pc:spChg chg="mod">
          <ac:chgData name="Marco Passarella - Torino Wireless" userId="84b466f1-7ca1-41f6-88cd-56eda1ec0ac7" providerId="ADAL" clId="{0A44EADA-01E0-42B2-8AF7-C143F6EA949C}" dt="2018-07-11T08:09:59.998" v="285" actId="207"/>
          <ac:spMkLst>
            <pc:docMk/>
            <pc:sldMk cId="2617354521" sldId="257"/>
            <ac:spMk id="10" creationId="{C87EF80F-2301-44E6-8595-94F5D47AF6B0}"/>
          </ac:spMkLst>
        </pc:spChg>
        <pc:spChg chg="mod">
          <ac:chgData name="Marco Passarella - Torino Wireless" userId="84b466f1-7ca1-41f6-88cd-56eda1ec0ac7" providerId="ADAL" clId="{0A44EADA-01E0-42B2-8AF7-C143F6EA949C}" dt="2018-07-11T08:10:08.476" v="287" actId="207"/>
          <ac:spMkLst>
            <pc:docMk/>
            <pc:sldMk cId="2617354521" sldId="257"/>
            <ac:spMk id="12" creationId="{149362F2-79DF-4334-8989-52D0001AB290}"/>
          </ac:spMkLst>
        </pc:spChg>
        <pc:picChg chg="add">
          <ac:chgData name="Marco Passarella - Torino Wireless" userId="84b466f1-7ca1-41f6-88cd-56eda1ec0ac7" providerId="ADAL" clId="{0A44EADA-01E0-42B2-8AF7-C143F6EA949C}" dt="2018-07-11T08:02:35.837" v="98" actId="207"/>
          <ac:picMkLst>
            <pc:docMk/>
            <pc:sldMk cId="2617354521" sldId="257"/>
            <ac:picMk id="15" creationId="{0C9B8616-0A7E-46DF-AEFD-E1CAC2B08233}"/>
          </ac:picMkLst>
        </pc:picChg>
        <pc:cxnChg chg="mod">
          <ac:chgData name="Marco Passarella - Torino Wireless" userId="84b466f1-7ca1-41f6-88cd-56eda1ec0ac7" providerId="ADAL" clId="{0A44EADA-01E0-42B2-8AF7-C143F6EA949C}" dt="2018-07-11T08:09:28.582" v="283" actId="208"/>
          <ac:cxnSpMkLst>
            <pc:docMk/>
            <pc:sldMk cId="2617354521" sldId="257"/>
            <ac:cxnSpMk id="4" creationId="{029D0C0D-ED23-4D41-A9B2-D5B9D6461B9B}"/>
          </ac:cxnSpMkLst>
        </pc:cxnChg>
        <pc:cxnChg chg="mod">
          <ac:chgData name="Marco Passarella - Torino Wireless" userId="84b466f1-7ca1-41f6-88cd-56eda1ec0ac7" providerId="ADAL" clId="{0A44EADA-01E0-42B2-8AF7-C143F6EA949C}" dt="2018-07-11T08:09:38.690" v="284" actId="208"/>
          <ac:cxnSpMkLst>
            <pc:docMk/>
            <pc:sldMk cId="2617354521" sldId="257"/>
            <ac:cxnSpMk id="14" creationId="{A049BE9E-C912-4775-B9A4-8859F7298FF0}"/>
          </ac:cxnSpMkLst>
        </pc:cxnChg>
        <pc:cxnChg chg="mod">
          <ac:chgData name="Marco Passarella - Torino Wireless" userId="84b466f1-7ca1-41f6-88cd-56eda1ec0ac7" providerId="ADAL" clId="{0A44EADA-01E0-42B2-8AF7-C143F6EA949C}" dt="2018-07-11T08:09:38.690" v="284" actId="208"/>
          <ac:cxnSpMkLst>
            <pc:docMk/>
            <pc:sldMk cId="2617354521" sldId="257"/>
            <ac:cxnSpMk id="21" creationId="{1A657BD2-5C9A-4F24-8D9F-8471BAA82DF8}"/>
          </ac:cxnSpMkLst>
        </pc:cxnChg>
      </pc:sldChg>
      <pc:sldChg chg="addSp modSp">
        <pc:chgData name="Marco Passarella - Torino Wireless" userId="84b466f1-7ca1-41f6-88cd-56eda1ec0ac7" providerId="ADAL" clId="{0A44EADA-01E0-42B2-8AF7-C143F6EA949C}" dt="2018-07-11T08:10:48.852" v="295" actId="113"/>
        <pc:sldMkLst>
          <pc:docMk/>
          <pc:sldMk cId="2656581218" sldId="258"/>
        </pc:sldMkLst>
        <pc:spChg chg="mod">
          <ac:chgData name="Marco Passarella - Torino Wireless" userId="84b466f1-7ca1-41f6-88cd-56eda1ec0ac7" providerId="ADAL" clId="{0A44EADA-01E0-42B2-8AF7-C143F6EA949C}" dt="2018-07-11T08:10:48.852" v="295" actId="113"/>
          <ac:spMkLst>
            <pc:docMk/>
            <pc:sldMk cId="2656581218" sldId="258"/>
            <ac:spMk id="3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10:16.363" v="288" actId="207"/>
          <ac:spMkLst>
            <pc:docMk/>
            <pc:sldMk cId="2656581218" sldId="258"/>
            <ac:spMk id="7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10:18.874" v="289" actId="207"/>
          <ac:spMkLst>
            <pc:docMk/>
            <pc:sldMk cId="2656581218" sldId="258"/>
            <ac:spMk id="13" creationId="{7B9822CD-0DA1-4AA8-9463-543328BAFFBA}"/>
          </ac:spMkLst>
        </pc:spChg>
        <pc:picChg chg="add">
          <ac:chgData name="Marco Passarella - Torino Wireless" userId="84b466f1-7ca1-41f6-88cd-56eda1ec0ac7" providerId="ADAL" clId="{0A44EADA-01E0-42B2-8AF7-C143F6EA949C}" dt="2018-07-11T08:02:39.950" v="99" actId="113"/>
          <ac:picMkLst>
            <pc:docMk/>
            <pc:sldMk cId="2656581218" sldId="258"/>
            <ac:picMk id="10" creationId="{062EFF07-7CAC-40EE-BFA9-3D5218D2BE92}"/>
          </ac:picMkLst>
        </pc:picChg>
      </pc:sldChg>
      <pc:sldChg chg="addSp modSp">
        <pc:chgData name="Marco Passarella - Torino Wireless" userId="84b466f1-7ca1-41f6-88cd-56eda1ec0ac7" providerId="ADAL" clId="{0A44EADA-01E0-42B2-8AF7-C143F6EA949C}" dt="2018-07-11T08:11:02.539" v="297" actId="207"/>
        <pc:sldMkLst>
          <pc:docMk/>
          <pc:sldMk cId="2853431312" sldId="352"/>
        </pc:sldMkLst>
        <pc:spChg chg="mod">
          <ac:chgData name="Marco Passarella - Torino Wireless" userId="84b466f1-7ca1-41f6-88cd-56eda1ec0ac7" providerId="ADAL" clId="{0A44EADA-01E0-42B2-8AF7-C143F6EA949C}" dt="2018-07-11T08:11:02.539" v="297" actId="207"/>
          <ac:spMkLst>
            <pc:docMk/>
            <pc:sldMk cId="2853431312" sldId="352"/>
            <ac:spMk id="7" creationId="{E104633F-F055-47E7-BD77-B2CB419257CC}"/>
          </ac:spMkLst>
        </pc:spChg>
        <pc:spChg chg="mod">
          <ac:chgData name="Marco Passarella - Torino Wireless" userId="84b466f1-7ca1-41f6-88cd-56eda1ec0ac7" providerId="ADAL" clId="{0A44EADA-01E0-42B2-8AF7-C143F6EA949C}" dt="2018-07-11T08:10:56.596" v="296" actId="207"/>
          <ac:spMkLst>
            <pc:docMk/>
            <pc:sldMk cId="2853431312" sldId="352"/>
            <ac:spMk id="11" creationId="{33D77337-C21B-4133-876F-5F85FA4622BE}"/>
          </ac:spMkLst>
        </pc:spChg>
        <pc:picChg chg="add">
          <ac:chgData name="Marco Passarella - Torino Wireless" userId="84b466f1-7ca1-41f6-88cd-56eda1ec0ac7" providerId="ADAL" clId="{0A44EADA-01E0-42B2-8AF7-C143F6EA949C}" dt="2018-07-11T08:02:42.357" v="100" actId="207"/>
          <ac:picMkLst>
            <pc:docMk/>
            <pc:sldMk cId="2853431312" sldId="352"/>
            <ac:picMk id="8" creationId="{28543EED-8656-4E44-81A4-1F0837CC693D}"/>
          </ac:picMkLst>
        </pc:picChg>
      </pc:sldChg>
      <pc:sldMasterChg chg="modSldLayout">
        <pc:chgData name="Marco Passarella - Torino Wireless" userId="84b466f1-7ca1-41f6-88cd-56eda1ec0ac7" providerId="ADAL" clId="{0A44EADA-01E0-42B2-8AF7-C143F6EA949C}" dt="2018-07-11T08:08:33.195" v="277" actId="207"/>
        <pc:sldMasterMkLst>
          <pc:docMk/>
          <pc:sldMasterMk cId="3779821451" sldId="2147483733"/>
        </pc:sldMasterMkLst>
        <pc:sldLayoutChg chg="addSp delSp modSp">
          <pc:chgData name="Marco Passarella - Torino Wireless" userId="84b466f1-7ca1-41f6-88cd-56eda1ec0ac7" providerId="ADAL" clId="{0A44EADA-01E0-42B2-8AF7-C143F6EA949C}" dt="2018-07-11T08:08:33.195" v="277" actId="207"/>
          <pc:sldLayoutMkLst>
            <pc:docMk/>
            <pc:sldMasterMk cId="3779821451" sldId="2147483733"/>
            <pc:sldLayoutMk cId="3122363538" sldId="2147483739"/>
          </pc:sldLayoutMkLst>
          <pc:spChg chg="add mod">
            <ac:chgData name="Marco Passarella - Torino Wireless" userId="84b466f1-7ca1-41f6-88cd-56eda1ec0ac7" providerId="ADAL" clId="{0A44EADA-01E0-42B2-8AF7-C143F6EA949C}" dt="2018-07-11T08:02:31.996" v="97" actId="1076"/>
            <ac:spMkLst>
              <pc:docMk/>
              <pc:sldMasterMk cId="3779821451" sldId="2147483733"/>
              <pc:sldLayoutMk cId="3122363538" sldId="2147483739"/>
              <ac:spMk id="2" creationId="{E0197250-38D5-4BD6-9673-5765AD8EB593}"/>
            </ac:spMkLst>
          </pc:spChg>
          <pc:spChg chg="add del mod">
            <ac:chgData name="Marco Passarella - Torino Wireless" userId="84b466f1-7ca1-41f6-88cd-56eda1ec0ac7" providerId="ADAL" clId="{0A44EADA-01E0-42B2-8AF7-C143F6EA949C}" dt="2018-07-11T08:08:33.195" v="277" actId="207"/>
            <ac:spMkLst>
              <pc:docMk/>
              <pc:sldMasterMk cId="3779821451" sldId="2147483733"/>
              <pc:sldLayoutMk cId="3122363538" sldId="2147483739"/>
              <ac:spMk id="11" creationId="{C84F5B16-1B25-48F9-A709-AEB75816A248}"/>
            </ac:spMkLst>
          </pc:spChg>
          <pc:picChg chg="add del mod">
            <ac:chgData name="Marco Passarella - Torino Wireless" userId="84b466f1-7ca1-41f6-88cd-56eda1ec0ac7" providerId="ADAL" clId="{0A44EADA-01E0-42B2-8AF7-C143F6EA949C}" dt="2018-07-11T08:02:28.671" v="96" actId="207"/>
            <ac:picMkLst>
              <pc:docMk/>
              <pc:sldMasterMk cId="3779821451" sldId="2147483733"/>
              <pc:sldLayoutMk cId="3122363538" sldId="2147483739"/>
              <ac:picMk id="10" creationId="{BE697BDA-3BCF-4B8B-8574-12CCD2C0AF4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49E4-D061-4162-84F7-8D8CC9E27F61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1B39-F17F-420F-8E4B-FD68520AF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68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573D6-D812-4585-8343-8B76341C0272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4C4E-EC1C-49A3-BEC7-17E62F766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5099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4332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82548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57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4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23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8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egnaposto immagine 339"/>
          <p:cNvSpPr>
            <a:spLocks noGrp="1"/>
          </p:cNvSpPr>
          <p:nvPr>
            <p:ph type="pic" sz="quarter" idx="1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41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4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4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4283968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6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4283968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39"/>
          <p:cNvSpPr>
            <a:spLocks noGrp="1"/>
          </p:cNvSpPr>
          <p:nvPr>
            <p:ph type="pic" sz="quarter" idx="18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53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4283968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5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486003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0" name="Figura a mano libera: forma 339"/>
          <p:cNvSpPr>
            <a:spLocks noGrp="1"/>
          </p:cNvSpPr>
          <p:nvPr>
            <p:ph type="pic" sz="quarter" idx="2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9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41751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egnaposto immagine 385"/>
          <p:cNvSpPr>
            <a:spLocks noGrp="1"/>
          </p:cNvSpPr>
          <p:nvPr>
            <p:ph type="pic" sz="quarter" idx="10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8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8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89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5076056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5076056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85"/>
          <p:cNvSpPr>
            <a:spLocks noGrp="1"/>
          </p:cNvSpPr>
          <p:nvPr>
            <p:ph type="pic" sz="quarter" idx="18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54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8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5076056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594015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2" name="Figura a mano libera: forma 385"/>
          <p:cNvSpPr>
            <a:spLocks noGrp="1"/>
          </p:cNvSpPr>
          <p:nvPr>
            <p:ph type="pic" sz="quarter" idx="20" hasCustomPrompt="1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it-IT" dirty="0"/>
              <a:t>Immagine</a:t>
            </a:r>
          </a:p>
        </p:txBody>
      </p:sp>
    </p:spTree>
    <p:extLst>
      <p:ext uri="{BB962C8B-B14F-4D97-AF65-F5344CB8AC3E}">
        <p14:creationId xmlns:p14="http://schemas.microsoft.com/office/powerpoint/2010/main" val="88742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0" y="3579862"/>
            <a:ext cx="4464496" cy="615553"/>
          </a:xfrm>
          <a:prstGeom prst="rect">
            <a:avLst/>
          </a:prstGeom>
          <a:noFill/>
        </p:spPr>
        <p:txBody>
          <a:bodyPr wrap="square" lIns="396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www. poloinnovazioneict.org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info@poloinnovazioneict.org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0" y="4447902"/>
            <a:ext cx="4464496" cy="307777"/>
          </a:xfrm>
          <a:prstGeom prst="rect">
            <a:avLst/>
          </a:prstGeom>
          <a:noFill/>
        </p:spPr>
        <p:txBody>
          <a:bodyPr wrap="square" lIns="864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@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poloict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791989"/>
          </a:xfrm>
          <a:prstGeom prst="rect">
            <a:avLst/>
          </a:prstGeom>
        </p:spPr>
        <p:txBody>
          <a:bodyPr lIns="360000" tIns="0" rIns="0" bIns="0" anchor="b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sp>
        <p:nvSpPr>
          <p:cNvPr id="6" name="Freeform 16"/>
          <p:cNvSpPr>
            <a:spLocks/>
          </p:cNvSpPr>
          <p:nvPr userDrawn="1"/>
        </p:nvSpPr>
        <p:spPr bwMode="auto">
          <a:xfrm>
            <a:off x="405061" y="4463008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419C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9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598613"/>
            <a:ext cx="7118505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3958" y="2914650"/>
            <a:ext cx="5862298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187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734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3305175"/>
            <a:ext cx="6696744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1" y="2179638"/>
            <a:ext cx="6696744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3803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07904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5730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324036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3240360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707904" y="1150938"/>
            <a:ext cx="3240361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707904" y="1631950"/>
            <a:ext cx="3240361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5143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2117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5227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64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204788"/>
            <a:ext cx="2736304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03848" y="204788"/>
            <a:ext cx="3744416" cy="438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076325"/>
            <a:ext cx="2736304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2645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6696744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1520" y="460375"/>
            <a:ext cx="669674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6696744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2251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7140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788024" y="206375"/>
            <a:ext cx="2160240" cy="4387850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206375"/>
            <a:ext cx="4320480" cy="43878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772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26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210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06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84136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233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72996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73160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988135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694902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83116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152696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275448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83072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2076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590200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174A-A576-452C-99BB-43CDCB3DCE40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6BE-710D-4E35-9BC5-AAE673E96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48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3965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7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2807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013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9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53319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609307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1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744021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=""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6" y="4834233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=""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=""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A6374261-CAF2-4A52-8D99-7F6FF8A9BB8B}"/>
              </a:ext>
            </a:extLst>
          </p:cNvPr>
          <p:cNvSpPr/>
          <p:nvPr userDrawn="1"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di Innovazione ICT,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4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0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32366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915567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7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787104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79229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1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7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1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617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=""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5" y="4834232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=""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=""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3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E0197250-38D5-4BD6-9673-5765AD8EB593}"/>
              </a:ext>
            </a:extLst>
          </p:cNvPr>
          <p:cNvSpPr/>
          <p:nvPr userDrawn="1"/>
        </p:nvSpPr>
        <p:spPr>
          <a:xfrm>
            <a:off x="7596188" y="169738"/>
            <a:ext cx="13683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C84F5B16-1B25-48F9-A709-AEB75816A248}"/>
              </a:ext>
            </a:extLst>
          </p:cNvPr>
          <p:cNvSpPr/>
          <p:nvPr userDrawn="1"/>
        </p:nvSpPr>
        <p:spPr>
          <a:xfrm>
            <a:off x="0" y="771526"/>
            <a:ext cx="9144000" cy="56854"/>
          </a:xfrm>
          <a:prstGeom prst="rect">
            <a:avLst/>
          </a:prstGeom>
          <a:gradFill flip="none" rotWithShape="1">
            <a:gsLst>
              <a:gs pos="0">
                <a:srgbClr val="30999D">
                  <a:tint val="66000"/>
                  <a:satMod val="160000"/>
                </a:srgbClr>
              </a:gs>
              <a:gs pos="51000">
                <a:srgbClr val="30999D">
                  <a:tint val="44500"/>
                  <a:satMod val="160000"/>
                </a:srgbClr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363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722166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6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895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916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3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189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378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566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754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2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79512" y="2571750"/>
            <a:ext cx="8964486" cy="541883"/>
          </a:xfrm>
          <a:prstGeom prst="rect">
            <a:avLst/>
          </a:prstGeom>
        </p:spPr>
        <p:txBody>
          <a:bodyPr lIns="0" tIns="0" rIns="360000" bIns="0"/>
          <a:lstStyle>
            <a:lvl1pPr algn="ctr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it-IT" dirty="0"/>
              <a:t>Titolo presentazione o evento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F95A-C8DB-4C51-9E90-5AE2A41D065D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637927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Luogo</a:t>
            </a:r>
          </a:p>
        </p:txBody>
      </p:sp>
      <p:sp>
        <p:nvSpPr>
          <p:cNvPr id="16" name="Segnaposto tes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637927" y="3738066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="" xmlns:a16="http://schemas.microsoft.com/office/drawing/2014/main" id="{C1381035-DC24-4852-A754-D557CF411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4431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="" xmlns:a16="http://schemas.microsoft.com/office/drawing/2014/main" id="{132E457C-57E1-4314-ABB6-1B8E18F2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4431" y="3746017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@</a:t>
            </a:r>
            <a:r>
              <a:rPr lang="it-IT" dirty="0" err="1"/>
              <a:t>account_twitter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47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83464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663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446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8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9" r:id="rId12"/>
    <p:sldLayoutId id="21474837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F95A-C8DB-4C51-9E90-5AE2A41D065D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59FCC8C1-15A5-4316-88F2-1CE40989A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43"/>
            <a:ext cx="9144000" cy="146304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996C4592-2882-44F1-8488-40E426DA2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>
          <a:xfrm>
            <a:off x="3218478" y="4082758"/>
            <a:ext cx="5658563" cy="7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5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95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9" r:id="rId2"/>
    <p:sldLayoutId id="214748372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106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7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484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8" r:id="rId2"/>
    <p:sldLayoutId id="214748368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FD3B-A6B8-4186-A439-C0A5C55AD22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D86C-4AB4-40F9-A857-5A04DA3E42B0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672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9A2F-9B0A-4586-8ABB-5AE2FD40A4B5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1" y="2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19690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1E55163F-9A73-4DD1-A32B-EC5F912A9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2" y="2427734"/>
            <a:ext cx="8892478" cy="541883"/>
          </a:xfrm>
        </p:spPr>
        <p:txBody>
          <a:bodyPr/>
          <a:lstStyle/>
          <a:p>
            <a:r>
              <a:rPr lang="it-IT" sz="4000" dirty="0" err="1"/>
              <a:t>Bioeconomia</a:t>
            </a:r>
            <a:r>
              <a:rPr lang="it-IT" sz="4000" dirty="0"/>
              <a:t> </a:t>
            </a:r>
            <a:r>
              <a:rPr lang="mr-IN" sz="4000" dirty="0" smtClean="0"/>
              <a:t>–</a:t>
            </a:r>
            <a:r>
              <a:rPr lang="it-IT" sz="4000" dirty="0" smtClean="0"/>
              <a:t> Chimica Verde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1000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D0977A2-71DE-45CA-A4C8-AE827F011995}"/>
              </a:ext>
            </a:extLst>
          </p:cNvPr>
          <p:cNvSpPr/>
          <p:nvPr/>
        </p:nvSpPr>
        <p:spPr>
          <a:xfrm>
            <a:off x="0" y="827314"/>
            <a:ext cx="2411760" cy="3920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6012160" cy="771525"/>
          </a:xfrm>
        </p:spPr>
        <p:txBody>
          <a:bodyPr/>
          <a:lstStyle/>
          <a:p>
            <a:r>
              <a:rPr lang="it-IT" sz="2000" dirty="0" smtClean="0"/>
              <a:t>ECIPOL </a:t>
            </a:r>
            <a:r>
              <a:rPr lang="it-IT" sz="2000" dirty="0"/>
              <a:t>– Economia </a:t>
            </a:r>
            <a:r>
              <a:rPr lang="it-IT" sz="2000" dirty="0" smtClean="0"/>
              <a:t>Circolare nell’Imballaggio </a:t>
            </a:r>
            <a:r>
              <a:rPr lang="it-IT" sz="2000" dirty="0"/>
              <a:t>e negli infissi </a:t>
            </a:r>
            <a:r>
              <a:rPr lang="it-IT" sz="2000" dirty="0" smtClean="0"/>
              <a:t>a base </a:t>
            </a:r>
            <a:r>
              <a:rPr lang="it-IT" sz="2000" dirty="0" err="1"/>
              <a:t>POLimerica</a:t>
            </a:r>
            <a:endParaRPr lang="it-IT" sz="20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580112" y="699542"/>
            <a:ext cx="3528391" cy="27370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Obiettivo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0" lvl="1" indent="0">
              <a:buNone/>
              <a:defRPr/>
            </a:pPr>
            <a:r>
              <a:rPr lang="en-US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Utilizzare</a:t>
            </a:r>
            <a:r>
              <a:rPr lang="en-US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gli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scarti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della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produzione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agricola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di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tre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tipologie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di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prodotti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,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uno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relativo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ai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cereali</a:t>
            </a:r>
            <a:r>
              <a:rPr lang="en-US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,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uno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alle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erbe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aromatiche</a:t>
            </a:r>
            <a:r>
              <a:rPr lang="en-US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,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uno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relativo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alla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canapa</a:t>
            </a:r>
            <a:r>
              <a:rPr lang="en-US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perché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da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loro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derivano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anche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due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prodotti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industriali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quali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rispettivamente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vodka e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birra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(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cereali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), e le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creme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e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prodotti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cosmetici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(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erbe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aromatiche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e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canapa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). </a:t>
            </a:r>
            <a:r>
              <a:rPr lang="en-US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Nel</a:t>
            </a:r>
            <a:r>
              <a:rPr lang="en-US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progetto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verrebbero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recuperati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le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fibre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e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gli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scarti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di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queste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tre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produzioni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industriali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(beverage e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cosmetici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) per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ottenere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materiali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plastici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che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potrebbero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essere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utilizzati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per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packaging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dei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medesimi</a:t>
            </a:r>
            <a:r>
              <a:rPr lang="en-US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. </a:t>
            </a:r>
            <a:r>
              <a:rPr lang="en-US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Accanto</a:t>
            </a:r>
            <a:r>
              <a:rPr lang="en-US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a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questo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,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medesimi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scarti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saranno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valorizzati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per la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produzione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di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prodotti</a:t>
            </a:r>
            <a:r>
              <a:rPr lang="en-US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per </a:t>
            </a:r>
            <a:r>
              <a:rPr lang="en-US" sz="12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l’edilizia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, come ad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esempio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gli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infissi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per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uso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domestico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o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elementi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per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controtelai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coibentati</a:t>
            </a: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. 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04364" y="1955650"/>
            <a:ext cx="1993454" cy="25234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Partner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Agrindustria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Tecco</a:t>
            </a:r>
            <a:endParaRPr lang="en-US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               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Grinp</a:t>
            </a:r>
            <a:endParaRPr lang="en-US" sz="1200" b="0" dirty="0" smtClean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                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Ramaplast</a:t>
            </a:r>
            <a:endParaRPr lang="en-US" sz="1200" b="0" dirty="0" smtClean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                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Guala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Closures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                 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Bonelli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Serramenti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Durata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18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mesi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PM: 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Giuseppe </a:t>
            </a:r>
            <a:r>
              <a:rPr lang="it-IT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Tecco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, </a:t>
            </a:r>
            <a:r>
              <a:rPr lang="it-IT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Agrindustria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it-IT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Tecco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it-IT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srl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Bando: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«Poli di Innovazione» 2016 - Linea A</a:t>
            </a:r>
            <a:endParaRPr lang="en-US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C87EF80F-2301-44E6-8595-94F5D47AF6B0}"/>
              </a:ext>
            </a:extLst>
          </p:cNvPr>
          <p:cNvSpPr txBox="1"/>
          <p:nvPr/>
        </p:nvSpPr>
        <p:spPr>
          <a:xfrm>
            <a:off x="251520" y="98757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b="1" dirty="0">
                <a:solidFill>
                  <a:srgbClr val="30999D"/>
                </a:solidFill>
              </a:rPr>
              <a:t>Trattamento di biomassa</a:t>
            </a:r>
          </a:p>
          <a:p>
            <a:pPr lvl="0" algn="ctr">
              <a:defRPr/>
            </a:pPr>
            <a:r>
              <a:rPr lang="it-IT" sz="1200" b="1" dirty="0">
                <a:solidFill>
                  <a:srgbClr val="30999D"/>
                </a:solidFill>
              </a:rPr>
              <a:t>vegetale, sottoprodotti e scarti al</a:t>
            </a:r>
          </a:p>
          <a:p>
            <a:pPr lvl="0" algn="ctr">
              <a:defRPr/>
            </a:pPr>
            <a:r>
              <a:rPr lang="it-IT" sz="1200" b="1" dirty="0">
                <a:solidFill>
                  <a:srgbClr val="30999D"/>
                </a:solidFill>
              </a:rPr>
              <a:t>fine di ottenere </a:t>
            </a:r>
            <a:r>
              <a:rPr lang="it-IT" sz="1200" b="1" dirty="0" err="1">
                <a:solidFill>
                  <a:srgbClr val="30999D"/>
                </a:solidFill>
              </a:rPr>
              <a:t>biobased</a:t>
            </a:r>
            <a:endParaRPr lang="it-IT" sz="1200" b="1" dirty="0">
              <a:solidFill>
                <a:srgbClr val="30999D"/>
              </a:solidFill>
            </a:endParaRPr>
          </a:p>
          <a:p>
            <a:pPr lvl="0" algn="ctr">
              <a:defRPr/>
            </a:pPr>
            <a:r>
              <a:rPr lang="it-IT" sz="1200" b="1" dirty="0" err="1">
                <a:solidFill>
                  <a:srgbClr val="30999D"/>
                </a:solidFill>
              </a:rPr>
              <a:t>products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30999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149362F2-79DF-4334-8989-52D0001AB290}"/>
              </a:ext>
            </a:extLst>
          </p:cNvPr>
          <p:cNvSpPr txBox="1">
            <a:spLocks/>
          </p:cNvSpPr>
          <p:nvPr/>
        </p:nvSpPr>
        <p:spPr>
          <a:xfrm>
            <a:off x="2506538" y="3502469"/>
            <a:ext cx="6169918" cy="11575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Risultato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atteso</a:t>
            </a: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rgbClr val="30999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1" indent="0">
              <a:buNone/>
              <a:defRPr/>
            </a:pPr>
            <a:r>
              <a:rPr lang="en-US" sz="1350" b="1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Trattamenti</a:t>
            </a:r>
            <a:r>
              <a:rPr lang="en-US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al plasma </a:t>
            </a:r>
            <a:r>
              <a:rPr lang="en-US" sz="135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dei</a:t>
            </a:r>
            <a:r>
              <a:rPr lang="en-US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prodotti</a:t>
            </a:r>
            <a:r>
              <a:rPr lang="en-US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macinati</a:t>
            </a:r>
            <a:r>
              <a:rPr lang="en-US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per </a:t>
            </a:r>
            <a:r>
              <a:rPr lang="en-US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aumentarne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proprietà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e </a:t>
            </a:r>
            <a:r>
              <a:rPr lang="en-US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capacità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di </a:t>
            </a:r>
            <a:r>
              <a:rPr lang="en-US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interazione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chimico-fisica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con la </a:t>
            </a:r>
            <a:r>
              <a:rPr lang="en-US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matrice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polimerica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endParaRPr lang="en-US" sz="1350" dirty="0" smtClean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lvl="1" indent="0">
              <a:buNone/>
              <a:defRPr/>
            </a:pPr>
            <a:r>
              <a:rPr lang="en-US" sz="1350" b="1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Formulazioni</a:t>
            </a:r>
            <a:r>
              <a:rPr lang="en-US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b="1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polimeriche</a:t>
            </a:r>
            <a:r>
              <a:rPr lang="en-US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basate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sulle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stesse</a:t>
            </a:r>
            <a:r>
              <a:rPr lang="en-US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cariche</a:t>
            </a:r>
            <a:endParaRPr lang="en-US" sz="1350" dirty="0" smtClean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lvl="1" indent="0">
              <a:buNone/>
              <a:defRPr/>
            </a:pPr>
            <a:r>
              <a:rPr lang="en-US" sz="1350" b="1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Validazione</a:t>
            </a:r>
            <a:r>
              <a:rPr lang="en-US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b="1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tecnica</a:t>
            </a:r>
            <a:r>
              <a:rPr lang="en-US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b="1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ed</a:t>
            </a:r>
            <a:r>
              <a:rPr lang="en-US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b="1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economica</a:t>
            </a:r>
            <a:r>
              <a:rPr lang="en-US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dei</a:t>
            </a:r>
            <a:r>
              <a:rPr lang="en-US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en-US" sz="135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dimostratori</a:t>
            </a:r>
            <a:endParaRPr lang="en-US" sz="135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="" xmlns:a16="http://schemas.microsoft.com/office/drawing/2014/main" id="{029D0C0D-ED23-4D41-A9B2-D5B9D6461B9B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t-IT" sz="75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Progetto inserito nell’agenda strategica di ricerca 2016 del Polo di Innovazione AGRIFOOD, finanziato nell’ambito del POR FESR 2014-2020 del Piemonte e realizzato con il concorso di risorse del Fondo Europeo di Sviluppo Regionale (FESR), dello Stato Italiano e della Regione Piemonte.  </a:t>
            </a:r>
            <a:endParaRPr lang="en-GB" sz="75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Immagine 19" descr="Schermata 2018-07-24 alle 23.01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37" y="0"/>
            <a:ext cx="2425676" cy="764158"/>
          </a:xfrm>
          <a:prstGeom prst="rect">
            <a:avLst/>
          </a:prstGeom>
        </p:spPr>
      </p:pic>
      <p:pic>
        <p:nvPicPr>
          <p:cNvPr id="23" name="Immagine 22" descr="Schermata 2018-07-24 alle 23.15.5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 b="6387"/>
          <a:stretch/>
        </p:blipFill>
        <p:spPr>
          <a:xfrm rot="5400000">
            <a:off x="2730448" y="843558"/>
            <a:ext cx="2448272" cy="269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5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EC001B89-55D6-4D4C-9DD5-E0CEF720C347}"/>
              </a:ext>
            </a:extLst>
          </p:cNvPr>
          <p:cNvSpPr/>
          <p:nvPr/>
        </p:nvSpPr>
        <p:spPr>
          <a:xfrm>
            <a:off x="5436096" y="811024"/>
            <a:ext cx="3707848" cy="3936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637944" y="3354221"/>
            <a:ext cx="3200777" cy="1377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indent="-177800">
              <a:buFont typeface="Courier New" panose="02070309020205020404" pitchFamily="49" charset="0"/>
              <a:buChar char="o"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Mercati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di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applicazione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b="0" dirty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packaging (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cosmetico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e beverage),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bioedilizia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(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infissi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) </a:t>
            </a:r>
            <a:endParaRPr lang="en-US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177800" indent="-177800">
              <a:buFont typeface="Courier New" panose="02070309020205020404" pitchFamily="49" charset="0"/>
              <a:buChar char="o"/>
              <a:defRPr/>
            </a:pPr>
            <a:r>
              <a:rPr lang="en-US" sz="1200" dirty="0" err="1" smtClean="0">
                <a:solidFill>
                  <a:srgbClr val="30999D"/>
                </a:solidFill>
                <a:latin typeface="Corbel"/>
              </a:rPr>
              <a:t>Fatturato</a:t>
            </a:r>
            <a:r>
              <a:rPr lang="en-US" sz="1200" dirty="0" smtClean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previsto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dirty="0">
                <a:solidFill>
                  <a:srgbClr val="E20025"/>
                </a:solidFill>
                <a:latin typeface="Corbel"/>
              </a:rPr>
              <a:t> </a:t>
            </a:r>
            <a:r>
              <a:rPr lang="it-IT" sz="1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sarà valutato nel </a:t>
            </a:r>
            <a:r>
              <a:rPr lang="it-IT" sz="12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Task4.3</a:t>
            </a:r>
            <a:r>
              <a:rPr lang="it-IT" sz="1200" b="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(M16-18)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</a:endParaRPr>
          </a:p>
          <a:p>
            <a:pPr marL="177800" lvl="0" indent="-177800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30999D"/>
                </a:solidFill>
                <a:latin typeface="Corbel"/>
              </a:rPr>
              <a:t>Nuovi occupati: 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sarà valutato nel 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Task4.3 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(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M16-18)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13471" y="915566"/>
            <a:ext cx="5222569" cy="12629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1" indent="-2016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Perché è innovativo? 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.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biocariche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trattate al plasma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Settore del packaging cosmetico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Settore infissi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Settore imballaggio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bevarage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(tappo)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A05B4446-ED1C-4CEC-BB04-44FFB20A0A0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>
            <a:extLst>
              <a:ext uri="{FF2B5EF4-FFF2-40B4-BE49-F238E27FC236}">
                <a16:creationId xmlns="" xmlns:a16="http://schemas.microsoft.com/office/drawing/2014/main" id="{7B9822CD-0DA1-4AA8-9463-543328BAFFBA}"/>
              </a:ext>
            </a:extLst>
          </p:cNvPr>
          <p:cNvSpPr txBox="1">
            <a:spLocks/>
          </p:cNvSpPr>
          <p:nvPr/>
        </p:nvSpPr>
        <p:spPr>
          <a:xfrm>
            <a:off x="213416" y="2089861"/>
            <a:ext cx="4646616" cy="26421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01613" lvl="1" indent="-201613" algn="just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Chi lo usa e come cambia la vita alle persone?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Il </a:t>
            </a:r>
            <a:r>
              <a:rPr lang="it-IT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consumatore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avrà la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possibilità di sperimentare un alto numero di prodotti derivati dagli scarti delle filiere agricole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primontesi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CFEB6457-10B0-46B6-B0BD-F701FCA00D21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t-IT" sz="75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Progetto inserito nell’agenda strategica di ricerca 2016 del Polo di Innovazione AGRIFOOD, finanziato nell’ambito del POR FESR 2014-2020 del Piemonte e realizzato con il concorso di risorse del Fondo Europeo di Sviluppo Regionale (FESR), dello Stato Italiano e della Regione Piemonte.  </a:t>
            </a:r>
            <a:endParaRPr lang="en-GB" sz="75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6012160" cy="771525"/>
          </a:xfrm>
        </p:spPr>
        <p:txBody>
          <a:bodyPr/>
          <a:lstStyle/>
          <a:p>
            <a:r>
              <a:rPr lang="it-IT" sz="2000" dirty="0" smtClean="0"/>
              <a:t>ECIPOL </a:t>
            </a:r>
            <a:r>
              <a:rPr lang="it-IT" sz="2000" dirty="0"/>
              <a:t>– Economia </a:t>
            </a:r>
            <a:r>
              <a:rPr lang="it-IT" sz="2000" dirty="0" smtClean="0"/>
              <a:t>Circolare nell’Imballaggio </a:t>
            </a:r>
            <a:r>
              <a:rPr lang="it-IT" sz="2000" dirty="0"/>
              <a:t>e negli infissi </a:t>
            </a:r>
            <a:r>
              <a:rPr lang="it-IT" sz="2000" dirty="0" smtClean="0"/>
              <a:t>a base </a:t>
            </a:r>
            <a:r>
              <a:rPr lang="it-IT" sz="2000" dirty="0" err="1"/>
              <a:t>POLimerica</a:t>
            </a:r>
            <a:endParaRPr lang="it-IT" sz="20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" name="Immagine 17" descr="Schermata 2018-07-24 alle 23.01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37" y="0"/>
            <a:ext cx="2425676" cy="764158"/>
          </a:xfrm>
          <a:prstGeom prst="rect">
            <a:avLst/>
          </a:prstGeom>
        </p:spPr>
      </p:pic>
      <p:pic>
        <p:nvPicPr>
          <p:cNvPr id="8" name="Immagine 7" descr="Schermata 2018-07-24 alle 23.21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68" y="959929"/>
            <a:ext cx="3121512" cy="22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="" xmlns:a16="http://schemas.microsoft.com/office/drawing/2014/main" id="{38E17BAB-A69E-44EF-A90F-2C409CE1067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>
            <a:extLst>
              <a:ext uri="{FF2B5EF4-FFF2-40B4-BE49-F238E27FC236}">
                <a16:creationId xmlns="" xmlns:a16="http://schemas.microsoft.com/office/drawing/2014/main" id="{33D77337-C21B-4133-876F-5F85FA4622BE}"/>
              </a:ext>
            </a:extLst>
          </p:cNvPr>
          <p:cNvSpPr txBox="1">
            <a:spLocks/>
          </p:cNvSpPr>
          <p:nvPr/>
        </p:nvSpPr>
        <p:spPr>
          <a:xfrm>
            <a:off x="213471" y="915565"/>
            <a:ext cx="4142505" cy="2088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Tempistiche e avanzamento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22/1/2018– 21/06/2019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Principali </a:t>
            </a:r>
            <a:r>
              <a:rPr lang="it-IT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milestone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progettuali: </a:t>
            </a:r>
            <a:endParaRPr lang="it-IT" sz="1200" dirty="0" smtClean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lvl="1" indent="0"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	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M2.1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- </a:t>
            </a:r>
            <a:r>
              <a:rPr lang="it-IT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Bio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-cariche e trattamento al plasma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	</a:t>
            </a:r>
          </a:p>
          <a:p>
            <a:pPr marL="0" lvl="1" indent="0"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	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M3.1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- </a:t>
            </a:r>
            <a:r>
              <a:rPr lang="it-IT" sz="1200" dirty="0"/>
              <a:t>Sviluppo e caratterizzazione delle </a:t>
            </a:r>
            <a:r>
              <a:rPr lang="it-IT" sz="1200" dirty="0" smtClean="0"/>
              <a:t>	formulazioni </a:t>
            </a:r>
          </a:p>
          <a:p>
            <a:pPr marL="0" lvl="1" indent="0">
              <a:buNone/>
              <a:defRPr/>
            </a:pPr>
            <a:r>
              <a:rPr lang="it-IT" sz="1200" dirty="0" smtClean="0"/>
              <a:t>	M4.1 - </a:t>
            </a:r>
            <a:r>
              <a:rPr lang="it-IT" sz="1200" dirty="0"/>
              <a:t>Realizzazione dei dimostratori di </a:t>
            </a:r>
            <a:r>
              <a:rPr lang="it-IT" sz="1200" dirty="0" smtClean="0"/>
              <a:t>	progetto </a:t>
            </a:r>
          </a:p>
          <a:p>
            <a:pPr marL="201613" lvl="1" indent="-201613">
              <a:buNone/>
              <a:defRPr/>
            </a:pPr>
            <a:r>
              <a:rPr lang="it-IT" sz="1200" dirty="0" smtClean="0">
                <a:solidFill>
                  <a:srgbClr val="30999D"/>
                </a:solidFill>
              </a:rPr>
              <a:t>Risultati raggiunti:</a:t>
            </a:r>
            <a:endParaRPr lang="it-IT" sz="1200" dirty="0">
              <a:solidFill>
                <a:srgbClr val="30999D"/>
              </a:solidFill>
            </a:endParaRPr>
          </a:p>
          <a:p>
            <a:pPr marL="400050" lvl="2" indent="0">
              <a:buNone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- Programma di coordinamento</a:t>
            </a:r>
          </a:p>
          <a:p>
            <a:pPr marL="400050" lvl="2" indent="0">
              <a:buNone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- Selezione delle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biocariche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e tipologie di plasma adeguato</a:t>
            </a:r>
          </a:p>
          <a:p>
            <a:pPr marL="400050" lvl="2" indent="0">
              <a:buNone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- Messa a punto dei processi di macinazione e essicamento</a:t>
            </a:r>
          </a:p>
          <a:p>
            <a:pPr marL="571500" lvl="2" indent="-171450">
              <a:buFontTx/>
              <a:buChar char="-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Selezione delle matrici polimeriche e potenziali formulazioni</a:t>
            </a:r>
          </a:p>
          <a:p>
            <a:pPr marL="1588" lvl="2" indent="0">
              <a:buNone/>
              <a:defRPr/>
            </a:pPr>
            <a:r>
              <a:rPr lang="it-IT" sz="1200" dirty="0" smtClean="0">
                <a:solidFill>
                  <a:srgbClr val="30999D"/>
                </a:solidFill>
              </a:rPr>
              <a:t>Eventuali criticità: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nessuna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26" name="Picture 2" descr="Risultati immagini per deadline">
            <a:extLst>
              <a:ext uri="{FF2B5EF4-FFF2-40B4-BE49-F238E27FC236}">
                <a16:creationId xmlns="" xmlns:a16="http://schemas.microsoft.com/office/drawing/2014/main" id="{8FED2D40-4576-44B2-905B-16FB4DE5B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32" r="490" b="613"/>
          <a:stretch/>
        </p:blipFill>
        <p:spPr bwMode="auto">
          <a:xfrm>
            <a:off x="4572000" y="811090"/>
            <a:ext cx="4580160" cy="24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E104633F-F055-47E7-BD77-B2CB419257CC}"/>
              </a:ext>
            </a:extLst>
          </p:cNvPr>
          <p:cNvSpPr txBox="1">
            <a:spLocks/>
          </p:cNvSpPr>
          <p:nvPr/>
        </p:nvSpPr>
        <p:spPr>
          <a:xfrm>
            <a:off x="4716016" y="3405620"/>
            <a:ext cx="4248472" cy="13333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Diffusione dei risultati </a:t>
            </a:r>
            <a:endParaRPr lang="it-IT" sz="1200" dirty="0" smtClean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Partecipazione a convegni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Pubblicazioni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lvl="1" indent="0">
              <a:buNone/>
              <a:defRPr/>
            </a:pP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26642054-A31F-450E-97B9-0DB895A7DB52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t-IT" sz="75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Progetto inserito nell’agenda strategica di ricerca 2016 del Polo di Innovazione AGRIFOOD, finanziato nell’ambito del POR FESR 2014-2020 del Piemonte e realizzato con il concorso di risorse del Fondo Europeo di Sviluppo Regionale (FESR), dello Stato Italiano e della Regione Piemonte.  </a:t>
            </a:r>
            <a:endParaRPr lang="en-GB" sz="75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6012160" cy="771525"/>
          </a:xfrm>
        </p:spPr>
        <p:txBody>
          <a:bodyPr/>
          <a:lstStyle/>
          <a:p>
            <a:r>
              <a:rPr lang="it-IT" sz="2000" dirty="0" smtClean="0"/>
              <a:t>ECIPOL </a:t>
            </a:r>
            <a:r>
              <a:rPr lang="it-IT" sz="2000" dirty="0"/>
              <a:t>– Economia </a:t>
            </a:r>
            <a:r>
              <a:rPr lang="it-IT" sz="2000" dirty="0" smtClean="0"/>
              <a:t>Circolare nell’Imballaggio </a:t>
            </a:r>
            <a:r>
              <a:rPr lang="it-IT" sz="2000" dirty="0"/>
              <a:t>e negli infissi </a:t>
            </a:r>
            <a:r>
              <a:rPr lang="it-IT" sz="2000" dirty="0" smtClean="0"/>
              <a:t>a base </a:t>
            </a:r>
            <a:r>
              <a:rPr lang="it-IT" sz="2000" dirty="0" err="1"/>
              <a:t>POLimerica</a:t>
            </a:r>
            <a:endParaRPr lang="it-IT" sz="20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" name="Immagine 16" descr="Schermata 2018-07-24 alle 23.01.3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37" y="0"/>
            <a:ext cx="2425676" cy="7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1312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ersonalizza struttura">
  <a:themeElements>
    <a:clrScheme name="Polo ICT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FF4040"/>
      </a:accent2>
      <a:accent3>
        <a:srgbClr val="FF7F7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ict_template_ppt_v2 [Sola lettura]" id="{E1C8ACCE-A76A-4A89-B529-3940A75EB718}" vid="{17E77BC9-682B-4BD1-832D-BBACE973C290}"/>
    </a:ext>
  </a:extLst>
</a:theme>
</file>

<file path=ppt/theme/theme7.xml><?xml version="1.0" encoding="utf-8"?>
<a:theme xmlns:a="http://schemas.openxmlformats.org/drawingml/2006/main" name="9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ict_template_ppt_v2 [Sola lettura]" id="{E1C8ACCE-A76A-4A89-B529-3940A75EB718}" vid="{AEBFC4FF-F70A-4888-9BE3-443424E6583A}"/>
    </a:ext>
  </a:extLst>
</a:theme>
</file>

<file path=ppt/theme/theme8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8C57A4ABC7824D844DCD915A2FF920" ma:contentTypeVersion="11" ma:contentTypeDescription="Creare un nuovo documento." ma:contentTypeScope="" ma:versionID="e98973139b54ddd787023da985c4ab28">
  <xsd:schema xmlns:xsd="http://www.w3.org/2001/XMLSchema" xmlns:xs="http://www.w3.org/2001/XMLSchema" xmlns:p="http://schemas.microsoft.com/office/2006/metadata/properties" xmlns:ns2="c01ec564-8f92-443e-9c53-5dd1b99cdf38" xmlns:ns3="65168ee9-6f4a-4357-86e8-a3a2dbb77317" xmlns:ns4="11901bc7-6fd4-459a-9636-9ebd34032cf2" targetNamespace="http://schemas.microsoft.com/office/2006/metadata/properties" ma:root="true" ma:fieldsID="fadc5ee42ec7f998464fe2406647a442" ns2:_="" ns3:_="" ns4:_="">
    <xsd:import namespace="c01ec564-8f92-443e-9c53-5dd1b99cdf38"/>
    <xsd:import namespace="65168ee9-6f4a-4357-86e8-a3a2dbb77317"/>
    <xsd:import namespace="11901bc7-6fd4-459a-9636-9ebd34032c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ec564-8f92-443e-9c53-5dd1b99cdf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68ee9-6f4a-4357-86e8-a3a2dbb77317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suggerimento condivisione" ma:internalName="SharingHintHash" ma:readOnly="true">
      <xsd:simpleType>
        <xsd:restriction base="dms:Text"/>
      </xsd:simple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1bc7-6fd4-459a-9636-9ebd34032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80709-C8BA-45FB-8A97-5C48D5C6F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ec564-8f92-443e-9c53-5dd1b99cdf38"/>
    <ds:schemaRef ds:uri="65168ee9-6f4a-4357-86e8-a3a2dbb77317"/>
    <ds:schemaRef ds:uri="11901bc7-6fd4-459a-9636-9ebd34032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B0D0F5-C353-429F-AE2E-2E1F307EFE10}">
  <ds:schemaRefs>
    <ds:schemaRef ds:uri="65168ee9-6f4a-4357-86e8-a3a2dbb77317"/>
    <ds:schemaRef ds:uri="11901bc7-6fd4-459a-9636-9ebd34032cf2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c01ec564-8f92-443e-9c53-5dd1b99cdf38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5A9B6B-B580-4517-A73A-7C0BC6EC7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478</Words>
  <Application>Microsoft Office PowerPoint</Application>
  <PresentationFormat>Presentazione su schermo (16:9)</PresentationFormat>
  <Paragraphs>52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10</vt:i4>
      </vt:variant>
      <vt:variant>
        <vt:lpstr>Titoli diapositive</vt:lpstr>
      </vt:variant>
      <vt:variant>
        <vt:i4>4</vt:i4>
      </vt:variant>
    </vt:vector>
  </HeadingPairs>
  <TitlesOfParts>
    <vt:vector size="21" baseType="lpstr">
      <vt:lpstr>Arial</vt:lpstr>
      <vt:lpstr>Calibri</vt:lpstr>
      <vt:lpstr>Corbel</vt:lpstr>
      <vt:lpstr>Courier New</vt:lpstr>
      <vt:lpstr>Mangal</vt:lpstr>
      <vt:lpstr>Times New Roman</vt:lpstr>
      <vt:lpstr>Wingdings</vt:lpstr>
      <vt:lpstr>1_Personalizza struttura</vt:lpstr>
      <vt:lpstr>3_Personalizza struttura</vt:lpstr>
      <vt:lpstr>Personalizza struttura</vt:lpstr>
      <vt:lpstr>2_Personalizza struttura</vt:lpstr>
      <vt:lpstr>5_Personalizza struttura</vt:lpstr>
      <vt:lpstr>8_Personalizza struttura</vt:lpstr>
      <vt:lpstr>9_Personalizza struttura</vt:lpstr>
      <vt:lpstr>4_Personalizza struttura</vt:lpstr>
      <vt:lpstr>6_Personalizza struttura</vt:lpstr>
      <vt:lpstr>1_Tema di Office</vt:lpstr>
      <vt:lpstr>Bioeconomia – Chimica Verde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Passarella - Torino Wireless</dc:creator>
  <cp:lastModifiedBy>Susana Remotti</cp:lastModifiedBy>
  <cp:revision>187</cp:revision>
  <cp:lastPrinted>2017-01-27T08:34:44Z</cp:lastPrinted>
  <dcterms:created xsi:type="dcterms:W3CDTF">2016-12-20T15:26:09Z</dcterms:created>
  <dcterms:modified xsi:type="dcterms:W3CDTF">2018-07-25T07:02:50Z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0x010100E78C57A4ABC7824D844DCD915A2FF920</vt:lpwstr>
  </property>
</Properties>
</file>