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8"/>
  </p:notesMasterIdLst>
  <p:handoutMasterIdLst>
    <p:handoutMasterId r:id="rId19"/>
  </p:handoutMasterIdLst>
  <p:sldIdLst>
    <p:sldId id="415" r:id="rId14"/>
    <p:sldId id="257" r:id="rId15"/>
    <p:sldId id="258" r:id="rId16"/>
    <p:sldId id="352" r:id="rId17"/>
  </p:sldIdLst>
  <p:sldSz cx="9144000" cy="5143500" type="screen16x9"/>
  <p:notesSz cx="68580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94175" autoAdjust="0"/>
  </p:normalViewPr>
  <p:slideViewPr>
    <p:cSldViewPr>
      <p:cViewPr>
        <p:scale>
          <a:sx n="97" d="100"/>
          <a:sy n="97" d="100"/>
        </p:scale>
        <p:origin x="-678" y="-72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Passarella - Torino Wireless" userId="84b466f1-7ca1-41f6-88cd-56eda1ec0ac7" providerId="ADAL" clId="{B8A68AAF-CC80-457D-BBF9-FF288BEDFA7C}"/>
    <pc:docChg chg="undo modSld modMainMaster">
      <pc:chgData name="Marco Passarella - Torino Wireless" userId="84b466f1-7ca1-41f6-88cd-56eda1ec0ac7" providerId="ADAL" clId="{B8A68AAF-CC80-457D-BBF9-FF288BEDFA7C}" dt="2018-07-11T09:33:22.170" v="11"/>
      <pc:docMkLst>
        <pc:docMk/>
      </pc:docMkLst>
      <pc:sldChg chg="addSp modSp">
        <pc:chgData name="Marco Passarella - Torino Wireless" userId="84b466f1-7ca1-41f6-88cd-56eda1ec0ac7" providerId="ADAL" clId="{B8A68AAF-CC80-457D-BBF9-FF288BEDFA7C}" dt="2018-07-11T09:33:07.773" v="9" actId="13926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B8A68AAF-CC80-457D-BBF9-FF288BEDFA7C}" dt="2018-07-11T09:33:03.246" v="8" actId="13926"/>
          <ac:spMkLst>
            <pc:docMk/>
            <pc:sldMk cId="2617354521" sldId="257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224" v="6" actId="13926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648" v="7" actId="13926"/>
          <ac:spMkLst>
            <pc:docMk/>
            <pc:sldMk cId="2617354521" sldId="257"/>
            <ac:spMk id="10" creationId="{C87EF80F-2301-44E6-8595-94F5D47AF6B0}"/>
          </ac:spMkLst>
        </pc:spChg>
        <pc:spChg chg="add mod">
          <ac:chgData name="Marco Passarella - Torino Wireless" userId="84b466f1-7ca1-41f6-88cd-56eda1ec0ac7" providerId="ADAL" clId="{B8A68AAF-CC80-457D-BBF9-FF288BEDFA7C}" dt="2018-07-11T09:33:07.773" v="9" actId="13926"/>
          <ac:spMkLst>
            <pc:docMk/>
            <pc:sldMk cId="2617354521" sldId="257"/>
            <ac:spMk id="16" creationId="{0F68BAE2-22D1-4675-A298-D4591CFBB3B7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19.885" v="10"/>
        <pc:sldMkLst>
          <pc:docMk/>
          <pc:sldMk cId="2656581218" sldId="258"/>
        </pc:sldMkLst>
        <pc:spChg chg="add">
          <ac:chgData name="Marco Passarella - Torino Wireless" userId="84b466f1-7ca1-41f6-88cd-56eda1ec0ac7" providerId="ADAL" clId="{B8A68AAF-CC80-457D-BBF9-FF288BEDFA7C}" dt="2018-07-11T09:33:19.885" v="10"/>
          <ac:spMkLst>
            <pc:docMk/>
            <pc:sldMk cId="2656581218" sldId="258"/>
            <ac:spMk id="14" creationId="{CFEB6457-10B0-46B6-B0BD-F701FCA00D21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22.170" v="11"/>
        <pc:sldMkLst>
          <pc:docMk/>
          <pc:sldMk cId="2853431312" sldId="352"/>
        </pc:sldMkLst>
        <pc:spChg chg="add">
          <ac:chgData name="Marco Passarella - Torino Wireless" userId="84b466f1-7ca1-41f6-88cd-56eda1ec0ac7" providerId="ADAL" clId="{B8A68AAF-CC80-457D-BBF9-FF288BEDFA7C}" dt="2018-07-11T09:33:22.170" v="11"/>
          <ac:spMkLst>
            <pc:docMk/>
            <pc:sldMk cId="2853431312" sldId="352"/>
            <ac:spMk id="9" creationId="{26642054-A31F-450E-97B9-0DB895A7DB52}"/>
          </ac:spMkLst>
        </pc:spChg>
      </pc:sldChg>
      <pc:sldMasterChg chg="modSldLayout">
        <pc:chgData name="Marco Passarella - Torino Wireless" userId="84b466f1-7ca1-41f6-88cd-56eda1ec0ac7" providerId="ADAL" clId="{B8A68AAF-CC80-457D-BBF9-FF288BEDFA7C}" dt="2018-07-11T09:30:41.680" v="0"/>
        <pc:sldMasterMkLst>
          <pc:docMk/>
          <pc:sldMasterMk cId="3779821451" sldId="2147483733"/>
        </pc:sldMasterMkLst>
        <pc:sldLayoutChg chg="delSp">
          <pc:chgData name="Marco Passarella - Torino Wireless" userId="84b466f1-7ca1-41f6-88cd-56eda1ec0ac7" providerId="ADAL" clId="{B8A68AAF-CC80-457D-BBF9-FF288BEDFA7C}" dt="2018-07-11T09:30:41.680" v="0"/>
          <pc:sldLayoutMkLst>
            <pc:docMk/>
            <pc:sldMasterMk cId="3779821451" sldId="2147483733"/>
            <pc:sldLayoutMk cId="3122363538" sldId="2147483739"/>
          </pc:sldLayoutMkLst>
          <pc:spChg chg="del">
            <ac:chgData name="Marco Passarella - Torino Wireless" userId="84b466f1-7ca1-41f6-88cd-56eda1ec0ac7" providerId="ADAL" clId="{B8A68AAF-CC80-457D-BBF9-FF288BEDFA7C}" dt="2018-07-11T09:30:41.680" v="0"/>
            <ac:spMkLst>
              <pc:docMk/>
              <pc:sldMasterMk cId="3779821451" sldId="2147483733"/>
              <pc:sldLayoutMk cId="3122363538" sldId="2147483739"/>
              <ac:spMk id="7" creationId="{A6374261-CAF2-4A52-8D99-7F6FF8A9BB8B}"/>
            </ac:spMkLst>
          </pc:spChg>
        </pc:sldLayoutChg>
      </pc:sldMasterChg>
    </pc:docChg>
  </pc:docChgLst>
  <pc:docChgLst>
    <pc:chgData name="Marco Passarella - Torino Wireless" userId="84b466f1-7ca1-41f6-88cd-56eda1ec0ac7" providerId="ADAL" clId="{0A44EADA-01E0-42B2-8AF7-C143F6EA949C}"/>
    <pc:docChg chg="undo custSel modSld modMainMaster">
      <pc:chgData name="Marco Passarella - Torino Wireless" userId="84b466f1-7ca1-41f6-88cd-56eda1ec0ac7" providerId="ADAL" clId="{0A44EADA-01E0-42B2-8AF7-C143F6EA949C}" dt="2018-07-11T08:11:02.539" v="297" actId="207"/>
      <pc:docMkLst>
        <pc:docMk/>
      </pc:docMkLst>
      <pc:sldChg chg="addSp modSp">
        <pc:chgData name="Marco Passarella - Torino Wireless" userId="84b466f1-7ca1-41f6-88cd-56eda1ec0ac7" providerId="ADAL" clId="{0A44EADA-01E0-42B2-8AF7-C143F6EA949C}" dt="2018-07-11T08:10:08.476" v="287" actId="207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0A44EADA-01E0-42B2-8AF7-C143F6EA949C}" dt="2018-07-11T08:10:05.347" v="286" actId="207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7:59:54.016" v="74" actId="20577"/>
          <ac:spMkLst>
            <pc:docMk/>
            <pc:sldMk cId="2617354521" sldId="257"/>
            <ac:spMk id="6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09:20.170" v="282" actId="14100"/>
          <ac:spMkLst>
            <pc:docMk/>
            <pc:sldMk cId="2617354521" sldId="257"/>
            <ac:spMk id="7" creationId="{0D0977A2-71DE-45CA-A4C8-AE827F011995}"/>
          </ac:spMkLst>
        </pc:spChg>
        <pc:spChg chg="mod">
          <ac:chgData name="Marco Passarella - Torino Wireless" userId="84b466f1-7ca1-41f6-88cd-56eda1ec0ac7" providerId="ADAL" clId="{0A44EADA-01E0-42B2-8AF7-C143F6EA949C}" dt="2018-07-11T08:09:59.998" v="285" actId="207"/>
          <ac:spMkLst>
            <pc:docMk/>
            <pc:sldMk cId="2617354521" sldId="257"/>
            <ac:spMk id="10" creationId="{C87EF80F-2301-44E6-8595-94F5D47AF6B0}"/>
          </ac:spMkLst>
        </pc:spChg>
        <pc:spChg chg="mod">
          <ac:chgData name="Marco Passarella - Torino Wireless" userId="84b466f1-7ca1-41f6-88cd-56eda1ec0ac7" providerId="ADAL" clId="{0A44EADA-01E0-42B2-8AF7-C143F6EA949C}" dt="2018-07-11T08:10:08.476" v="287" actId="207"/>
          <ac:spMkLst>
            <pc:docMk/>
            <pc:sldMk cId="2617354521" sldId="257"/>
            <ac:spMk id="12" creationId="{149362F2-79DF-4334-8989-52D0001AB290}"/>
          </ac:spMkLst>
        </pc:spChg>
        <pc:picChg chg="add">
          <ac:chgData name="Marco Passarella - Torino Wireless" userId="84b466f1-7ca1-41f6-88cd-56eda1ec0ac7" providerId="ADAL" clId="{0A44EADA-01E0-42B2-8AF7-C143F6EA949C}" dt="2018-07-11T08:02:35.837" v="98" actId="207"/>
          <ac:picMkLst>
            <pc:docMk/>
            <pc:sldMk cId="2617354521" sldId="257"/>
            <ac:picMk id="15" creationId="{0C9B8616-0A7E-46DF-AEFD-E1CAC2B08233}"/>
          </ac:picMkLst>
        </pc:picChg>
        <pc:cxnChg chg="mod">
          <ac:chgData name="Marco Passarella - Torino Wireless" userId="84b466f1-7ca1-41f6-88cd-56eda1ec0ac7" providerId="ADAL" clId="{0A44EADA-01E0-42B2-8AF7-C143F6EA949C}" dt="2018-07-11T08:09:28.582" v="283" actId="208"/>
          <ac:cxnSpMkLst>
            <pc:docMk/>
            <pc:sldMk cId="2617354521" sldId="257"/>
            <ac:cxnSpMk id="4" creationId="{029D0C0D-ED23-4D41-A9B2-D5B9D6461B9B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14" creationId="{A049BE9E-C912-4775-B9A4-8859F7298FF0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21" creationId="{1A657BD2-5C9A-4F24-8D9F-8471BAA82DF8}"/>
          </ac:cxnSpMkLst>
        </pc:cxnChg>
      </pc:sldChg>
      <pc:sldChg chg="addSp modSp">
        <pc:chgData name="Marco Passarella - Torino Wireless" userId="84b466f1-7ca1-41f6-88cd-56eda1ec0ac7" providerId="ADAL" clId="{0A44EADA-01E0-42B2-8AF7-C143F6EA949C}" dt="2018-07-11T08:10:48.852" v="295" actId="113"/>
        <pc:sldMkLst>
          <pc:docMk/>
          <pc:sldMk cId="2656581218" sldId="258"/>
        </pc:sldMkLst>
        <pc:spChg chg="mod">
          <ac:chgData name="Marco Passarella - Torino Wireless" userId="84b466f1-7ca1-41f6-88cd-56eda1ec0ac7" providerId="ADAL" clId="{0A44EADA-01E0-42B2-8AF7-C143F6EA949C}" dt="2018-07-11T08:10:48.852" v="295" actId="113"/>
          <ac:spMkLst>
            <pc:docMk/>
            <pc:sldMk cId="2656581218" sldId="258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6.363" v="288" actId="207"/>
          <ac:spMkLst>
            <pc:docMk/>
            <pc:sldMk cId="2656581218" sldId="258"/>
            <ac:spMk id="7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8.874" v="289" actId="207"/>
          <ac:spMkLst>
            <pc:docMk/>
            <pc:sldMk cId="2656581218" sldId="258"/>
            <ac:spMk id="13" creationId="{7B9822CD-0DA1-4AA8-9463-543328BAFFBA}"/>
          </ac:spMkLst>
        </pc:spChg>
        <pc:picChg chg="add">
          <ac:chgData name="Marco Passarella - Torino Wireless" userId="84b466f1-7ca1-41f6-88cd-56eda1ec0ac7" providerId="ADAL" clId="{0A44EADA-01E0-42B2-8AF7-C143F6EA949C}" dt="2018-07-11T08:02:39.950" v="99" actId="113"/>
          <ac:picMkLst>
            <pc:docMk/>
            <pc:sldMk cId="2656581218" sldId="258"/>
            <ac:picMk id="10" creationId="{062EFF07-7CAC-40EE-BFA9-3D5218D2BE92}"/>
          </ac:picMkLst>
        </pc:picChg>
      </pc:sldChg>
      <pc:sldChg chg="addSp modSp">
        <pc:chgData name="Marco Passarella - Torino Wireless" userId="84b466f1-7ca1-41f6-88cd-56eda1ec0ac7" providerId="ADAL" clId="{0A44EADA-01E0-42B2-8AF7-C143F6EA949C}" dt="2018-07-11T08:11:02.539" v="297" actId="207"/>
        <pc:sldMkLst>
          <pc:docMk/>
          <pc:sldMk cId="2853431312" sldId="352"/>
        </pc:sldMkLst>
        <pc:spChg chg="mod">
          <ac:chgData name="Marco Passarella - Torino Wireless" userId="84b466f1-7ca1-41f6-88cd-56eda1ec0ac7" providerId="ADAL" clId="{0A44EADA-01E0-42B2-8AF7-C143F6EA949C}" dt="2018-07-11T08:11:02.539" v="297" actId="207"/>
          <ac:spMkLst>
            <pc:docMk/>
            <pc:sldMk cId="2853431312" sldId="352"/>
            <ac:spMk id="7" creationId="{E104633F-F055-47E7-BD77-B2CB419257CC}"/>
          </ac:spMkLst>
        </pc:spChg>
        <pc:spChg chg="mod">
          <ac:chgData name="Marco Passarella - Torino Wireless" userId="84b466f1-7ca1-41f6-88cd-56eda1ec0ac7" providerId="ADAL" clId="{0A44EADA-01E0-42B2-8AF7-C143F6EA949C}" dt="2018-07-11T08:10:56.596" v="296" actId="207"/>
          <ac:spMkLst>
            <pc:docMk/>
            <pc:sldMk cId="2853431312" sldId="352"/>
            <ac:spMk id="11" creationId="{33D77337-C21B-4133-876F-5F85FA4622BE}"/>
          </ac:spMkLst>
        </pc:spChg>
        <pc:picChg chg="add">
          <ac:chgData name="Marco Passarella - Torino Wireless" userId="84b466f1-7ca1-41f6-88cd-56eda1ec0ac7" providerId="ADAL" clId="{0A44EADA-01E0-42B2-8AF7-C143F6EA949C}" dt="2018-07-11T08:02:42.357" v="100" actId="207"/>
          <ac:picMkLst>
            <pc:docMk/>
            <pc:sldMk cId="2853431312" sldId="352"/>
            <ac:picMk id="8" creationId="{28543EED-8656-4E44-81A4-1F0837CC693D}"/>
          </ac:picMkLst>
        </pc:picChg>
      </pc:sldChg>
      <pc:sldMasterChg chg="modSldLayout">
        <pc:chgData name="Marco Passarella - Torino Wireless" userId="84b466f1-7ca1-41f6-88cd-56eda1ec0ac7" providerId="ADAL" clId="{0A44EADA-01E0-42B2-8AF7-C143F6EA949C}" dt="2018-07-11T08:08:33.195" v="277" actId="207"/>
        <pc:sldMasterMkLst>
          <pc:docMk/>
          <pc:sldMasterMk cId="3779821451" sldId="2147483733"/>
        </pc:sldMasterMkLst>
        <pc:sldLayoutChg chg="addSp delSp modSp">
          <pc:chgData name="Marco Passarella - Torino Wireless" userId="84b466f1-7ca1-41f6-88cd-56eda1ec0ac7" providerId="ADAL" clId="{0A44EADA-01E0-42B2-8AF7-C143F6EA949C}" dt="2018-07-11T08:08:33.195" v="277" actId="207"/>
          <pc:sldLayoutMkLst>
            <pc:docMk/>
            <pc:sldMasterMk cId="3779821451" sldId="2147483733"/>
            <pc:sldLayoutMk cId="3122363538" sldId="2147483739"/>
          </pc:sldLayoutMkLst>
          <pc:spChg chg="add mod">
            <ac:chgData name="Marco Passarella - Torino Wireless" userId="84b466f1-7ca1-41f6-88cd-56eda1ec0ac7" providerId="ADAL" clId="{0A44EADA-01E0-42B2-8AF7-C143F6EA949C}" dt="2018-07-11T08:02:31.996" v="97" actId="1076"/>
            <ac:spMkLst>
              <pc:docMk/>
              <pc:sldMasterMk cId="3779821451" sldId="2147483733"/>
              <pc:sldLayoutMk cId="3122363538" sldId="2147483739"/>
              <ac:spMk id="2" creationId="{E0197250-38D5-4BD6-9673-5765AD8EB593}"/>
            </ac:spMkLst>
          </pc:spChg>
          <pc:spChg chg="add del mod">
            <ac:chgData name="Marco Passarella - Torino Wireless" userId="84b466f1-7ca1-41f6-88cd-56eda1ec0ac7" providerId="ADAL" clId="{0A44EADA-01E0-42B2-8AF7-C143F6EA949C}" dt="2018-07-11T08:08:33.195" v="277" actId="207"/>
            <ac:spMkLst>
              <pc:docMk/>
              <pc:sldMasterMk cId="3779821451" sldId="2147483733"/>
              <pc:sldLayoutMk cId="3122363538" sldId="2147483739"/>
              <ac:spMk id="11" creationId="{C84F5B16-1B25-48F9-A709-AEB75816A248}"/>
            </ac:spMkLst>
          </pc:spChg>
          <pc:picChg chg="add del mod">
            <ac:chgData name="Marco Passarella - Torino Wireless" userId="84b466f1-7ca1-41f6-88cd-56eda1ec0ac7" providerId="ADAL" clId="{0A44EADA-01E0-42B2-8AF7-C143F6EA949C}" dt="2018-07-11T08:02:28.671" v="96" actId="207"/>
            <ac:picMkLst>
              <pc:docMk/>
              <pc:sldMasterMk cId="3779821451" sldId="2147483733"/>
              <pc:sldLayoutMk cId="3122363538" sldId="2147483739"/>
              <ac:picMk id="10" creationId="{BE697BDA-3BCF-4B8B-8574-12CCD2C0AF4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="" xmlns:a16="http://schemas.microsoft.com/office/drawing/2014/main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="" xmlns:a16="http://schemas.microsoft.com/office/drawing/2014/main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2427734"/>
            <a:ext cx="8892478" cy="541883"/>
          </a:xfrm>
        </p:spPr>
        <p:txBody>
          <a:bodyPr/>
          <a:lstStyle/>
          <a:p>
            <a:r>
              <a:rPr lang="it-IT" sz="4000" dirty="0"/>
              <a:t>Smart </a:t>
            </a:r>
            <a:r>
              <a:rPr lang="it-IT" sz="4000" dirty="0" err="1"/>
              <a:t>Health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596188" cy="771525"/>
          </a:xfrm>
        </p:spPr>
        <p:txBody>
          <a:bodyPr/>
          <a:lstStyle/>
          <a:p>
            <a:r>
              <a:rPr lang="it-IT" sz="2000" dirty="0" smtClean="0"/>
              <a:t>SENSIM2D </a:t>
            </a:r>
            <a:r>
              <a:rPr lang="it-IT" sz="2000" dirty="0"/>
              <a:t>– Sensori chimici basati su materiali bidimensionali per imballaggi e chiusure alimentari </a:t>
            </a:r>
            <a:endParaRPr lang="en-GB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26800" y="843558"/>
            <a:ext cx="2917163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0" lvl="1" indent="0"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L’obiettivo principale di questo progetto è di riunire le conoscenze sinora sviluppate nel settore dei semiconduttori organici della famiglia del nitruro di carbonio polimerico con comportamento bidimensionale con quelle delle reazioni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cromogeniche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per arrivare a dei sensori chimici facilmente applicabili all’imballaggio o alla chiusura di alimenti. </a:t>
            </a:r>
          </a:p>
          <a:p>
            <a:pPr marL="0" lvl="1" indent="0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.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4364" y="1955650"/>
            <a:ext cx="1993454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Partners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2Dto3D, Burgo Group Spa,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Gem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Chimica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Srls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PMI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Innovative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2Dto3D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Srls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Pilot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/End User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Galfrè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Giacomo Sas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24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PM: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Dr.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Roberto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Dante, 2Dto3D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B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87EF80F-2301-44E6-8595-94F5D47AF6B0}"/>
              </a:ext>
            </a:extLst>
          </p:cNvPr>
          <p:cNvSpPr txBox="1"/>
          <p:nvPr/>
        </p:nvSpPr>
        <p:spPr>
          <a:xfrm>
            <a:off x="1008856" y="1191262"/>
            <a:ext cx="97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Traiettoria tecnologica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670290" y="3291830"/>
            <a:ext cx="6169918" cy="11575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Risultato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atteso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[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prodotto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servizio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]: </a:t>
            </a:r>
          </a:p>
          <a:p>
            <a:pPr marL="0" lvl="1" indent="0">
              <a:buNone/>
              <a:defRPr/>
            </a:pP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Sensori </a:t>
            </a:r>
            <a:r>
              <a:rPr lang="it-IT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cromogenici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per individuare ossigeno, diossido di carbonio e glucosio, basati su semiconduttori organici come catalizzatori da utilizzare prevalentemente in imballaggi anche per alimenti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="" xmlns:a16="http://schemas.microsoft.com/office/drawing/2014/main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A049BE9E-C912-4775-B9A4-8859F7298FF0}"/>
              </a:ext>
            </a:extLst>
          </p:cNvPr>
          <p:cNvCxnSpPr>
            <a:cxnSpLocks/>
          </p:cNvCxnSpPr>
          <p:nvPr/>
        </p:nvCxnSpPr>
        <p:spPr>
          <a:xfrm>
            <a:off x="2411760" y="3075806"/>
            <a:ext cx="673224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="" xmlns:a16="http://schemas.microsoft.com/office/drawing/2014/main" id="{1A657BD2-5C9A-4F24-8D9F-8471BAA82DF8}"/>
              </a:ext>
            </a:extLst>
          </p:cNvPr>
          <p:cNvCxnSpPr/>
          <p:nvPr/>
        </p:nvCxnSpPr>
        <p:spPr>
          <a:xfrm>
            <a:off x="5796136" y="811024"/>
            <a:ext cx="0" cy="2264782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2" y="1266185"/>
            <a:ext cx="808087" cy="23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856311"/>
            <a:ext cx="2880320" cy="215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1" y="951815"/>
            <a:ext cx="1053030" cy="23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1" y="1552409"/>
            <a:ext cx="469147" cy="4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EC001B89-55D6-4D4C-9DD5-E0CEF720C347}"/>
              </a:ext>
            </a:extLst>
          </p:cNvPr>
          <p:cNvSpPr/>
          <p:nvPr/>
        </p:nvSpPr>
        <p:spPr>
          <a:xfrm>
            <a:off x="5436096" y="811024"/>
            <a:ext cx="3707848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 smtClean="0"/>
              <a:t>SENSIM2D– </a:t>
            </a:r>
            <a:r>
              <a:rPr lang="it-IT" sz="2000" dirty="0"/>
              <a:t>Sensori chimici basati su materiali bidimensionali per imballaggi e chiusure alimentari </a:t>
            </a:r>
            <a:endParaRPr lang="en-GB" sz="20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37944" y="3354221"/>
            <a:ext cx="3200777" cy="1297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 smtClean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b="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b="0" dirty="0" err="1" smtClean="0">
                <a:solidFill>
                  <a:srgbClr val="30999D"/>
                </a:solidFill>
                <a:latin typeface="Corbel"/>
              </a:rPr>
              <a:t>alimentare</a:t>
            </a:r>
            <a:r>
              <a:rPr lang="en-US" sz="1200" b="0" dirty="0" smtClean="0">
                <a:solidFill>
                  <a:srgbClr val="30999D"/>
                </a:solidFill>
                <a:latin typeface="Corbel"/>
              </a:rPr>
              <a:t>, </a:t>
            </a:r>
            <a:r>
              <a:rPr lang="en-US" sz="1200" b="0" dirty="0" err="1" smtClean="0">
                <a:solidFill>
                  <a:srgbClr val="30999D"/>
                </a:solidFill>
                <a:latin typeface="Corbel"/>
              </a:rPr>
              <a:t>farmaceutico</a:t>
            </a:r>
            <a:r>
              <a:rPr lang="en-US" sz="1200" b="0" dirty="0" smtClean="0">
                <a:solidFill>
                  <a:srgbClr val="30999D"/>
                </a:solidFill>
                <a:latin typeface="Corbel"/>
              </a:rPr>
              <a:t>, </a:t>
            </a:r>
            <a:r>
              <a:rPr lang="en-US" sz="1200" b="0" dirty="0" err="1" smtClean="0">
                <a:solidFill>
                  <a:srgbClr val="30999D"/>
                </a:solidFill>
                <a:latin typeface="Corbel"/>
              </a:rPr>
              <a:t>applicazioni</a:t>
            </a:r>
            <a:r>
              <a:rPr lang="en-US" sz="1200" b="0" dirty="0" smtClean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b="0" dirty="0" err="1" smtClean="0">
                <a:solidFill>
                  <a:srgbClr val="30999D"/>
                </a:solidFill>
                <a:latin typeface="Corbel"/>
              </a:rPr>
              <a:t>speciali</a:t>
            </a:r>
            <a:r>
              <a:rPr lang="en-US" sz="1200" b="0" dirty="0" smtClean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b="0" dirty="0" err="1" smtClean="0">
                <a:solidFill>
                  <a:srgbClr val="30999D"/>
                </a:solidFill>
                <a:latin typeface="Corbel"/>
              </a:rPr>
              <a:t>industriali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>
                <a:solidFill>
                  <a:srgbClr val="E20025"/>
                </a:solidFill>
                <a:latin typeface="Corbel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Euro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1.000.000,00/anno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200" dirty="0">
                <a:solidFill>
                  <a:srgbClr val="30999D"/>
                </a:solidFill>
                <a:latin typeface="Corbel"/>
              </a:rPr>
              <a:t>Nuovi occupati: 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2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job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title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(2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ingegneri)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3471" y="837926"/>
            <a:ext cx="5222569" cy="14846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Perché è innovativo? 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Attualmente non si trovano sensori negli imballaggi che indichino la presenza di un gas che potrebbe alterare il contenuto sia esso alimento e non.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</a:rPr>
              <a:t>Si</a:t>
            </a:r>
            <a:r>
              <a:rPr kumimoji="0" lang="it-IT" sz="1050" b="0" i="0" u="none" strike="noStrike" kern="1200" cap="none" spc="0" normalizeH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</a:rPr>
              <a:t> tratta di un valore aggiunto su prodotti aumentando ne la sicurezza per i consumatori e le informazioni disponibili per la filiera produttiva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050" baseline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Nel</a:t>
            </a: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progetto viene utilizzato il «</a:t>
            </a:r>
            <a:r>
              <a:rPr lang="it-IT" sz="105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wonder</a:t>
            </a: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it-IT" sz="105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material</a:t>
            </a: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» nitruro di carbonio polimerico come catalizzatore</a:t>
            </a: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. Si tratta di uno dei materiali 2D più promettenti come semiconduttore organico ed in catalisi.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213416" y="2322590"/>
            <a:ext cx="4646616" cy="2642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Le aziende produttrici di prodotti sensibili all’ambiente come alimenti , farmaci, prodotti che devono essere tenuti sotto vuoto ecc.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Una maggiore sicurezza sui prodotti  per i consumatori e un maggior controllo lungo la filiera di distribuzione della preservazione del prodotto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062EFF07-7CAC-40EE-BFA9-3D5218D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277303"/>
            <a:ext cx="1368300" cy="3074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491880" y="4803137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98" y="1040398"/>
            <a:ext cx="2882267" cy="209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 smtClean="0"/>
              <a:t>SENSIM2D </a:t>
            </a:r>
            <a:r>
              <a:rPr lang="it-IT" sz="2000" dirty="0"/>
              <a:t>– </a:t>
            </a:r>
            <a:r>
              <a:rPr lang="it-IT" sz="2000" dirty="0"/>
              <a:t>Sensori chimici basati su materiali bidimensionali per imballaggi e chiusure alimentari </a:t>
            </a:r>
          </a:p>
          <a:p>
            <a:endParaRPr lang="en-GB" sz="20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915566"/>
            <a:ext cx="4214513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12/01/2018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–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11/01/2020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Principali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progettuali: </a:t>
            </a:r>
            <a:endParaRPr lang="it-IT" sz="120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7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7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MS0.1 (Mese 24): AVANZAMENTO PROGRAMMA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7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7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MS1.1 (Mese  8): STRUTTURA MATERIALI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7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MS2.1 (Mese  10): COMPONENTE ATTIVA SENSORE </a:t>
            </a:r>
            <a:r>
              <a:rPr lang="it-IT" sz="7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O2</a:t>
            </a:r>
            <a:endParaRPr lang="it-IT" sz="9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7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MS2.2 (Mese  16 ): COMPONENTE ATTIVA </a:t>
            </a:r>
            <a:r>
              <a:rPr lang="it-IT" sz="7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SENSOR</a:t>
            </a:r>
            <a:r>
              <a:rPr lang="it-IT" sz="9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	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5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5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MS2.3 (Mese  18 ): COMPONENTE ATTIVA 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SENSORE GLUCOSIO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7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MS3.1 (mese 18): FORMULAZIONE </a:t>
            </a:r>
            <a:r>
              <a:rPr lang="it-IT" sz="9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SOSPENSIONE STABILIZZATA O2, CO2, GLUCOSIO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7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Milestone</a:t>
            </a:r>
            <a:r>
              <a:rPr lang="it-IT" sz="7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7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M5.1 (mese 24): PROTOTIPI SENSORI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8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Risultati </a:t>
            </a:r>
            <a:r>
              <a:rPr lang="it-IT" sz="8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raggiunti: </a:t>
            </a:r>
            <a:r>
              <a:rPr lang="it-IT" sz="8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tappa di laboratorio per ossigeno e glucosio in fase </a:t>
            </a:r>
            <a:r>
              <a:rPr lang="it-IT" sz="9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avanzata</a:t>
            </a:r>
            <a:endParaRPr lang="it-IT" sz="9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0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Eventuali criticità: </a:t>
            </a: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10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dosificazione</a:t>
            </a:r>
            <a:r>
              <a:rPr lang="it-IT" sz="10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del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la sostanza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cromogenica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 descr="Risultati immagini per deadline">
            <a:extLst>
              <a:ext uri="{FF2B5EF4-FFF2-40B4-BE49-F238E27FC236}">
                <a16:creationId xmlns="" xmlns:a16="http://schemas.microsoft.com/office/drawing/2014/main" id="{8FED2D40-4576-44B2-905B-16FB4DE5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490" b="613"/>
          <a:stretch/>
        </p:blipFill>
        <p:spPr bwMode="auto">
          <a:xfrm>
            <a:off x="4572000" y="811090"/>
            <a:ext cx="4580160" cy="24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magine correlata">
            <a:extLst>
              <a:ext uri="{FF2B5EF4-FFF2-40B4-BE49-F238E27FC236}">
                <a16:creationId xmlns="" xmlns:a16="http://schemas.microsoft.com/office/drawing/2014/main" id="{89B65721-68EB-44C8-91F2-56626B7DF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" t="5119" r="-117" b="8470"/>
          <a:stretch/>
        </p:blipFill>
        <p:spPr bwMode="auto">
          <a:xfrm>
            <a:off x="1" y="3291832"/>
            <a:ext cx="4580160" cy="14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4716016" y="3405620"/>
            <a:ext cx="4248472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Diffusione dei risultati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Sito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Internet del progetto in fase di costruzione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Altro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(articoli scientifici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96" y="65896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3035"/>
            <a:ext cx="3816424" cy="23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0D0F5-C353-429F-AE2E-2E1F307EFE10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65168ee9-6f4a-4357-86e8-a3a2dbb77317"/>
    <ds:schemaRef ds:uri="http://www.w3.org/XML/1998/namespace"/>
    <ds:schemaRef ds:uri="http://schemas.openxmlformats.org/package/2006/metadata/core-properties"/>
    <ds:schemaRef ds:uri="11901bc7-6fd4-459a-9636-9ebd34032cf2"/>
    <ds:schemaRef ds:uri="c01ec564-8f92-443e-9c53-5dd1b99cdf3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519</Words>
  <Application>Microsoft Office PowerPoint</Application>
  <PresentationFormat>Presentazione su schermo (16:9)</PresentationFormat>
  <Paragraphs>47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Smart Health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Asus</cp:lastModifiedBy>
  <cp:revision>175</cp:revision>
  <cp:lastPrinted>2017-01-27T08:34:44Z</cp:lastPrinted>
  <dcterms:created xsi:type="dcterms:W3CDTF">2016-12-20T15:26:09Z</dcterms:created>
  <dcterms:modified xsi:type="dcterms:W3CDTF">2018-07-23T09:24:52Z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